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23.jpg" ContentType="image/jpg"/>
  <Override PartName="/ppt/media/image24.jpg" ContentType="image/jpg"/>
  <Override PartName="/ppt/media/image25.jpg" ContentType="image/jpg"/>
  <Override PartName="/ppt/media/image27.jpg" ContentType="image/jpg"/>
  <Override PartName="/ppt/notesSlides/notesSlide11.xml" ContentType="application/vnd.openxmlformats-officedocument.presentationml.notesSlide+xml"/>
  <Override PartName="/ppt/media/image29.jpg" ContentType="image/jpg"/>
  <Override PartName="/ppt/media/image30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2.jpg" ContentType="image/jp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1739" r:id="rId2"/>
    <p:sldId id="398" r:id="rId3"/>
    <p:sldId id="2359" r:id="rId4"/>
    <p:sldId id="2360" r:id="rId5"/>
    <p:sldId id="2361" r:id="rId6"/>
    <p:sldId id="2362" r:id="rId7"/>
    <p:sldId id="2363" r:id="rId8"/>
    <p:sldId id="929" r:id="rId9"/>
    <p:sldId id="2194" r:id="rId10"/>
    <p:sldId id="930" r:id="rId11"/>
    <p:sldId id="2364" r:id="rId12"/>
    <p:sldId id="2200" r:id="rId13"/>
    <p:sldId id="2331" r:id="rId14"/>
    <p:sldId id="267" r:id="rId15"/>
    <p:sldId id="2202" r:id="rId16"/>
    <p:sldId id="2209" r:id="rId17"/>
    <p:sldId id="2211" r:id="rId18"/>
    <p:sldId id="2213" r:id="rId19"/>
    <p:sldId id="2365" r:id="rId20"/>
    <p:sldId id="2366" r:id="rId21"/>
    <p:sldId id="2358" r:id="rId22"/>
    <p:sldId id="2288" r:id="rId23"/>
    <p:sldId id="2289" r:id="rId24"/>
    <p:sldId id="2148" r:id="rId25"/>
  </p:sldIdLst>
  <p:sldSz cx="9144000" cy="6858000" type="screen4x3"/>
  <p:notesSz cx="6794500" cy="99314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F5050"/>
    <a:srgbClr val="FFFFCC"/>
    <a:srgbClr val="CC3300"/>
    <a:srgbClr val="008080"/>
    <a:srgbClr val="DF2A17"/>
    <a:srgbClr val="CC0000"/>
    <a:srgbClr val="E6E6E6"/>
    <a:srgbClr val="66FFCC"/>
    <a:srgbClr val="F3F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22" autoAdjust="0"/>
    <p:restoredTop sz="75376" autoAdjust="0"/>
  </p:normalViewPr>
  <p:slideViewPr>
    <p:cSldViewPr>
      <p:cViewPr varScale="1">
        <p:scale>
          <a:sx n="87" d="100"/>
          <a:sy n="87" d="100"/>
        </p:scale>
        <p:origin x="264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21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024" cy="498714"/>
          </a:xfrm>
          <a:prstGeom prst="rect">
            <a:avLst/>
          </a:prstGeom>
        </p:spPr>
        <p:txBody>
          <a:bodyPr vert="horz" lIns="91418" tIns="45708" rIns="91418" bIns="45708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7891" y="1"/>
            <a:ext cx="2945024" cy="498714"/>
          </a:xfrm>
          <a:prstGeom prst="rect">
            <a:avLst/>
          </a:prstGeom>
        </p:spPr>
        <p:txBody>
          <a:bodyPr vert="horz" lIns="91418" tIns="45708" rIns="91418" bIns="45708" rtlCol="0"/>
          <a:lstStyle>
            <a:lvl1pPr algn="r">
              <a:defRPr sz="1200"/>
            </a:lvl1pPr>
          </a:lstStyle>
          <a:p>
            <a:pPr>
              <a:defRPr/>
            </a:pPr>
            <a:fld id="{D33A2250-C36D-47EA-A8B4-CD91530BFF6C}" type="datetimeFigureOut">
              <a:rPr lang="de-DE"/>
              <a:pPr>
                <a:defRPr/>
              </a:pPr>
              <a:t>22.01.2024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2686"/>
            <a:ext cx="2945024" cy="498714"/>
          </a:xfrm>
          <a:prstGeom prst="rect">
            <a:avLst/>
          </a:prstGeom>
        </p:spPr>
        <p:txBody>
          <a:bodyPr vert="horz" lIns="91418" tIns="45708" rIns="91418" bIns="45708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7891" y="9432686"/>
            <a:ext cx="2945024" cy="498714"/>
          </a:xfrm>
          <a:prstGeom prst="rect">
            <a:avLst/>
          </a:prstGeom>
        </p:spPr>
        <p:txBody>
          <a:bodyPr vert="horz" lIns="91418" tIns="45708" rIns="91418" bIns="45708" rtlCol="0" anchor="b"/>
          <a:lstStyle>
            <a:lvl1pPr algn="r">
              <a:defRPr sz="1200"/>
            </a:lvl1pPr>
          </a:lstStyle>
          <a:p>
            <a:pPr>
              <a:defRPr/>
            </a:pPr>
            <a:fld id="{D5206B53-C7D9-48A9-B407-6D578754508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2396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024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8" rIns="91418" bIns="4570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7891" y="0"/>
            <a:ext cx="2945024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8" rIns="91418" bIns="4570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134" y="4717138"/>
            <a:ext cx="5436235" cy="446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8" rIns="91418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Edit text master formats by clicking</a:t>
            </a:r>
          </a:p>
          <a:p>
            <a:pPr lvl="1"/>
            <a:r>
              <a:rPr lang="de-DE" altLang="de-DE" noProof="0"/>
              <a:t>Second level</a:t>
            </a:r>
          </a:p>
          <a:p>
            <a:pPr lvl="2"/>
            <a:r>
              <a:rPr lang="de-DE" altLang="de-DE" noProof="0"/>
              <a:t>Third level</a:t>
            </a:r>
          </a:p>
          <a:p>
            <a:pPr lvl="3"/>
            <a:r>
              <a:rPr lang="de-DE" altLang="de-DE" noProof="0"/>
              <a:t>Fourth level</a:t>
            </a:r>
          </a:p>
          <a:p>
            <a:pPr lvl="4"/>
            <a:r>
              <a:rPr lang="de-DE" altLang="de-DE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688"/>
            <a:ext cx="2945024" cy="4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8" rIns="91418" bIns="4570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7891" y="9432688"/>
            <a:ext cx="2945024" cy="4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8" rIns="91418" bIns="4570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C9EAF36-241A-466A-82D9-9A412EE3D4E8}" type="slidenum">
              <a:rPr lang="de-DE" altLang="de-DE"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479210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3D4C5530-9A3E-4F98-820F-D00BE28B570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692151" y="9165015"/>
            <a:ext cx="2825827" cy="48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87" tIns="44545" rIns="89087" bIns="44545" anchor="b"/>
          <a:lstStyle>
            <a:lvl1pPr defTabSz="8826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826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826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826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826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761AF9F-BCE3-4F14-96E2-1F61790F7255}" type="slidenum">
              <a:rPr lang="de-DE" altLang="de-DE" sz="1300"/>
              <a:t>1</a:t>
            </a:fld>
            <a:endParaRPr lang="de-DE" altLang="de-DE" sz="13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E691E87C-5B9C-401F-8B01-8EFC64C424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725488"/>
            <a:ext cx="4821238" cy="3617912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490F8500-344E-464E-B1DC-AE8EBFD12D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67847" y="4584052"/>
            <a:ext cx="4783808" cy="4338725"/>
          </a:xfrm>
          <a:noFill/>
        </p:spPr>
        <p:txBody>
          <a:bodyPr lIns="89087" tIns="44545" rIns="89087" bIns="44545"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13580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Pitting</a:t>
            </a:r>
            <a:r>
              <a:rPr lang="de-DE" dirty="0"/>
              <a:t>: </a:t>
            </a:r>
            <a:r>
              <a:rPr lang="de-DE" dirty="0" err="1"/>
              <a:t>Első</a:t>
            </a:r>
            <a:r>
              <a:rPr lang="de-DE" dirty="0"/>
              <a:t> 1 </a:t>
            </a:r>
            <a:r>
              <a:rPr lang="de-DE" dirty="0" err="1"/>
              <a:t>lyuk</a:t>
            </a:r>
            <a:r>
              <a:rPr lang="de-DE" dirty="0"/>
              <a:t> ᴓ 8 mm</a:t>
            </a:r>
            <a:r>
              <a:rPr lang="hu-HU" dirty="0">
                <a:sym typeface="Wingdings" panose="05000000000000000000" pitchFamily="2" charset="2"/>
              </a:rPr>
              <a:t></a:t>
            </a:r>
            <a:r>
              <a:rPr lang="de-DE" dirty="0"/>
              <a:t>30 mm-</a:t>
            </a:r>
            <a:r>
              <a:rPr lang="de-DE" dirty="0" err="1"/>
              <a:t>re</a:t>
            </a:r>
            <a:r>
              <a:rPr lang="de-DE" dirty="0"/>
              <a:t> és </a:t>
            </a:r>
            <a:r>
              <a:rPr lang="de-DE" dirty="0" err="1"/>
              <a:t>további</a:t>
            </a:r>
            <a:r>
              <a:rPr lang="de-DE" dirty="0"/>
              <a:t> 6 </a:t>
            </a:r>
            <a:r>
              <a:rPr lang="de-DE" dirty="0" err="1"/>
              <a:t>lyukra</a:t>
            </a:r>
            <a:r>
              <a:rPr lang="de-DE" dirty="0"/>
              <a:t> ᴓ 10 mm-</a:t>
            </a:r>
            <a:r>
              <a:rPr lang="de-DE" dirty="0" err="1"/>
              <a:t>re</a:t>
            </a:r>
            <a:r>
              <a:rPr lang="de-DE" dirty="0"/>
              <a:t> </a:t>
            </a:r>
            <a:r>
              <a:rPr lang="de-DE" dirty="0" err="1"/>
              <a:t>bővül</a:t>
            </a:r>
            <a:r>
              <a:rPr lang="de-DE" dirty="0"/>
              <a:t>. </a:t>
            </a:r>
            <a:endParaRPr lang="hu-HU" dirty="0"/>
          </a:p>
          <a:p>
            <a:r>
              <a:rPr lang="de-DE" dirty="0" err="1"/>
              <a:t>Szilánkterhelés</a:t>
            </a:r>
            <a:r>
              <a:rPr lang="de-DE" dirty="0"/>
              <a:t>: </a:t>
            </a:r>
            <a:r>
              <a:rPr lang="de-DE" dirty="0" err="1"/>
              <a:t>Ép</a:t>
            </a:r>
            <a:r>
              <a:rPr lang="de-DE" dirty="0"/>
              <a:t> </a:t>
            </a:r>
            <a:r>
              <a:rPr lang="de-DE" dirty="0" err="1"/>
              <a:t>cső</a:t>
            </a:r>
            <a:r>
              <a:rPr lang="de-DE" dirty="0"/>
              <a:t> </a:t>
            </a:r>
            <a:r>
              <a:rPr lang="hu-HU" dirty="0">
                <a:sym typeface="Wingdings" panose="05000000000000000000" pitchFamily="2" charset="2"/>
              </a:rPr>
              <a:t></a:t>
            </a:r>
            <a:r>
              <a:rPr lang="de-DE" dirty="0" err="1"/>
              <a:t>Szilánklyukasztó</a:t>
            </a:r>
            <a:r>
              <a:rPr lang="de-DE" dirty="0"/>
              <a:t> (6 mm/2 mm) 30 kg</a:t>
            </a:r>
            <a:endParaRPr lang="hu-HU" dirty="0"/>
          </a:p>
          <a:p>
            <a:r>
              <a:rPr lang="de-DE" dirty="0" err="1"/>
              <a:t>Hosszirányú</a:t>
            </a:r>
            <a:r>
              <a:rPr lang="de-DE" dirty="0"/>
              <a:t> </a:t>
            </a:r>
            <a:r>
              <a:rPr lang="de-DE" dirty="0" err="1"/>
              <a:t>repedés</a:t>
            </a:r>
            <a:r>
              <a:rPr lang="de-DE" dirty="0"/>
              <a:t>: </a:t>
            </a:r>
            <a:r>
              <a:rPr lang="de-DE" dirty="0" err="1"/>
              <a:t>Repedés</a:t>
            </a:r>
            <a:r>
              <a:rPr lang="hu-HU" dirty="0">
                <a:sym typeface="Wingdings" panose="05000000000000000000" pitchFamily="2" charset="2"/>
              </a:rPr>
              <a:t></a:t>
            </a:r>
            <a:r>
              <a:rPr lang="de-DE" dirty="0" err="1"/>
              <a:t>teljesen</a:t>
            </a:r>
            <a:r>
              <a:rPr lang="de-DE" dirty="0"/>
              <a:t> </a:t>
            </a:r>
            <a:r>
              <a:rPr lang="de-DE" dirty="0" err="1"/>
              <a:t>tönkrement</a:t>
            </a:r>
            <a:r>
              <a:rPr lang="de-DE" dirty="0"/>
              <a:t> </a:t>
            </a:r>
            <a:r>
              <a:rPr lang="de-DE" dirty="0" err="1"/>
              <a:t>régi</a:t>
            </a:r>
            <a:r>
              <a:rPr lang="de-DE" dirty="0"/>
              <a:t> </a:t>
            </a:r>
            <a:r>
              <a:rPr lang="de-DE" dirty="0" err="1"/>
              <a:t>cső</a:t>
            </a:r>
            <a:endParaRPr lang="hu-HU" dirty="0"/>
          </a:p>
          <a:p>
            <a:r>
              <a:rPr lang="de-DE" dirty="0" err="1"/>
              <a:t>Egyetlen</a:t>
            </a:r>
            <a:r>
              <a:rPr lang="de-DE" dirty="0"/>
              <a:t> </a:t>
            </a:r>
            <a:r>
              <a:rPr lang="de-DE" dirty="0" err="1"/>
              <a:t>furat</a:t>
            </a:r>
            <a:r>
              <a:rPr lang="de-DE" dirty="0"/>
              <a:t>: ᴓ 8 mm</a:t>
            </a:r>
            <a:r>
              <a:rPr lang="hu-HU" dirty="0">
                <a:sym typeface="Wingdings" panose="05000000000000000000" pitchFamily="2" charset="2"/>
              </a:rPr>
              <a:t></a:t>
            </a:r>
            <a:r>
              <a:rPr lang="de-DE" dirty="0"/>
              <a:t>ᴓ 48 mm </a:t>
            </a:r>
            <a:endParaRPr lang="hu-HU" dirty="0"/>
          </a:p>
          <a:p>
            <a:r>
              <a:rPr lang="de-DE" dirty="0" err="1"/>
              <a:t>Szivárgó</a:t>
            </a:r>
            <a:r>
              <a:rPr lang="de-DE" dirty="0"/>
              <a:t> </a:t>
            </a:r>
            <a:r>
              <a:rPr lang="de-DE" dirty="0" err="1"/>
              <a:t>ív</a:t>
            </a:r>
            <a:r>
              <a:rPr lang="de-DE" dirty="0"/>
              <a:t>: </a:t>
            </a:r>
            <a:r>
              <a:rPr lang="de-DE" dirty="0" err="1"/>
              <a:t>sértetlen</a:t>
            </a:r>
            <a:r>
              <a:rPr lang="de-DE" dirty="0"/>
              <a:t> </a:t>
            </a:r>
            <a:r>
              <a:rPr lang="hu-HU" dirty="0">
                <a:sym typeface="Wingdings" panose="05000000000000000000" pitchFamily="2" charset="2"/>
              </a:rPr>
              <a:t></a:t>
            </a:r>
            <a:r>
              <a:rPr lang="de-DE" dirty="0"/>
              <a:t> 1 </a:t>
            </a:r>
            <a:r>
              <a:rPr lang="de-DE" dirty="0" err="1"/>
              <a:t>lyuk</a:t>
            </a:r>
            <a:r>
              <a:rPr lang="de-DE" dirty="0"/>
              <a:t> ᴓ 8 mm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9EAF36-241A-466A-82D9-9A412EE3D4E8}" type="slidenum">
              <a:rPr lang="de-DE" altLang="de-DE" smtClean="0"/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14876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9EAF36-241A-466A-82D9-9A412EE3D4E8}" type="slidenum">
              <a:rPr lang="de-DE" altLang="de-DE" smtClean="0"/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70352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305">
              <a:defRPr/>
            </a:pPr>
            <a:r>
              <a:rPr lang="de-DE" dirty="0"/>
              <a:t>Manufacturer and product diversity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9EAF36-241A-466A-82D9-9A412EE3D4E8}" type="slidenum">
              <a:rPr lang="de-DE" altLang="de-DE" smtClean="0"/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14756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/>
              <a:t>What is assessed, everything except robustness!!!, i.e. the surface has been optimally prepared. </a:t>
            </a:r>
          </a:p>
          <a:p>
            <a:endParaRPr lang="de-DE" altLang="de-DE"/>
          </a:p>
        </p:txBody>
      </p:sp>
      <p:sp>
        <p:nvSpPr>
          <p:cNvPr id="7270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872" indent="-27572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2881" indent="-220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4033" indent="-220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5185" indent="-220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338" indent="-220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490" indent="-220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642" indent="-220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9794" indent="-220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1219BE-5E5E-4F33-8CA0-3BE7AF0CB270}" type="slidenum">
              <a:rPr lang="de-DE" altLang="de-DE" smtClean="0"/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32557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D96F9-DA6F-4D34-B4C7-E6F91F4E139A}" type="slidenum">
              <a:rPr lang="de-DE" altLang="de-DE" smtClean="0"/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64959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9EAF36-241A-466A-82D9-9A412EE3D4E8}" type="slidenum">
              <a:rPr lang="de-DE" altLang="de-DE" smtClean="0"/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828533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/>
          </a:p>
        </p:txBody>
      </p:sp>
      <p:sp>
        <p:nvSpPr>
          <p:cNvPr id="20378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95" indent="-2857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915" indent="-22858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081" indent="-22858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248" indent="-22858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414" indent="-228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579" indent="-228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746" indent="-228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912" indent="-228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4E7DBA6-0CD2-459C-A092-0C2D55F4D9DB}" type="slidenum">
              <a:rPr lang="de-DE" altLang="de-DE" smtClean="0"/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82849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/>
          </a:p>
        </p:txBody>
      </p:sp>
      <p:sp>
        <p:nvSpPr>
          <p:cNvPr id="20378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95" indent="-2857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915" indent="-22858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081" indent="-22858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248" indent="-22858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414" indent="-228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579" indent="-228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746" indent="-228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912" indent="-228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4E7DBA6-0CD2-459C-A092-0C2D55F4D9DB}" type="slidenum">
              <a:rPr lang="de-DE" altLang="de-DE" smtClean="0"/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34613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75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2644" indent="-276987" defTabSz="8975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2590" indent="-221281" defTabSz="8975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58246" indent="-221281" defTabSz="8975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03901" indent="-221281" defTabSz="8975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49555" indent="-221281" defTabSz="8975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95210" indent="-221281" defTabSz="8975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40866" indent="-221281" defTabSz="8975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86521" indent="-221281" defTabSz="8975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fld id="{4536E6EA-66CF-437A-A476-905F675BC664}" type="slidenum">
              <a:rPr lang="de-DE" altLang="de-DE" sz="1400">
                <a:solidFill>
                  <a:prstClr val="black"/>
                </a:solidFill>
              </a:rPr>
              <a:t>24</a:t>
            </a:fld>
            <a:endParaRPr lang="de-DE" altLang="de-DE" sz="1400">
              <a:solidFill>
                <a:prstClr val="black"/>
              </a:solidFill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3F216EC-2EA4-4116-945F-40BE622D503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4419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300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16218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 txBox="1">
            <a:spLocks noGrp="1" noChangeArrowheads="1"/>
          </p:cNvSpPr>
          <p:nvPr/>
        </p:nvSpPr>
        <p:spPr bwMode="auto">
          <a:xfrm>
            <a:off x="3847891" y="9432688"/>
            <a:ext cx="2945024" cy="4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8" rIns="91418" bIns="45708" anchor="b"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938" indent="-29527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4275" indent="-236538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350" indent="-236538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013" indent="-236538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9213" indent="-236538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46413" indent="-236538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3613" indent="-236538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813" indent="-236538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4AB7DFC-F74E-48AC-A764-2BE74A6CCB92}" type="slidenum">
              <a:rPr lang="de-DE" altLang="de-DE" sz="1300"/>
              <a:t>2</a:t>
            </a:fld>
            <a:endParaRPr lang="de-DE" altLang="de-DE" sz="130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232930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4322" indent="-2730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0056" indent="-21747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1349" indent="-21747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2641" indent="-21747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39808" indent="-217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96973" indent="-217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54139" indent="-217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1306" indent="-217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F84486E-B760-4734-AFBB-879B3025882B}" type="slidenum">
              <a:rPr lang="de-DE" altLang="de-DE" smtClean="0"/>
              <a:pPr/>
              <a:t>3</a:t>
            </a:fld>
            <a:endParaRPr lang="de-DE" altLang="de-DE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5025" y="738188"/>
            <a:ext cx="4802188" cy="3602037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5891" y="4556724"/>
            <a:ext cx="5187114" cy="4269247"/>
          </a:xfrm>
          <a:noFill/>
        </p:spPr>
        <p:txBody>
          <a:bodyPr/>
          <a:lstStyle/>
          <a:p>
            <a:pPr>
              <a:spcBef>
                <a:spcPct val="50000"/>
              </a:spcBef>
            </a:pPr>
            <a:endParaRPr lang="de-DE" altLang="de-DE" sz="1000" dirty="0"/>
          </a:p>
        </p:txBody>
      </p:sp>
    </p:spTree>
    <p:extLst>
      <p:ext uri="{BB962C8B-B14F-4D97-AF65-F5344CB8AC3E}">
        <p14:creationId xmlns:p14="http://schemas.microsoft.com/office/powerpoint/2010/main" val="3582495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dirty="0"/>
              <a:t>GVS: 6 m x 6 m x 18 m</a:t>
            </a:r>
            <a:endParaRPr lang="hu-HU" altLang="de-DE" dirty="0"/>
          </a:p>
          <a:p>
            <a:r>
              <a:rPr lang="de-DE" altLang="de-DE" dirty="0"/>
              <a:t>A </a:t>
            </a:r>
            <a:r>
              <a:rPr lang="de-DE" altLang="de-DE" dirty="0" err="1"/>
              <a:t>láthatatlan</a:t>
            </a:r>
            <a:r>
              <a:rPr lang="de-DE" altLang="de-DE" dirty="0"/>
              <a:t> </a:t>
            </a:r>
            <a:r>
              <a:rPr lang="de-DE" altLang="de-DE" dirty="0" err="1"/>
              <a:t>láthatóvá</a:t>
            </a:r>
            <a:r>
              <a:rPr lang="de-DE" altLang="de-DE" dirty="0"/>
              <a:t> </a:t>
            </a:r>
            <a:r>
              <a:rPr lang="de-DE" altLang="de-DE" dirty="0" err="1"/>
              <a:t>tétele</a:t>
            </a:r>
            <a:endParaRPr lang="hu-HU" altLang="de-DE" dirty="0"/>
          </a:p>
          <a:p>
            <a:r>
              <a:rPr lang="de-DE" altLang="de-DE" dirty="0"/>
              <a:t>A </a:t>
            </a:r>
            <a:r>
              <a:rPr lang="de-DE" altLang="de-DE" dirty="0" err="1"/>
              <a:t>víznyelőre</a:t>
            </a:r>
            <a:r>
              <a:rPr lang="de-DE" altLang="de-DE" dirty="0"/>
              <a:t> </a:t>
            </a:r>
            <a:r>
              <a:rPr lang="de-DE" altLang="de-DE" dirty="0" err="1"/>
              <a:t>modellezett</a:t>
            </a:r>
            <a:r>
              <a:rPr lang="de-DE" altLang="de-DE" dirty="0"/>
              <a:t> </a:t>
            </a:r>
            <a:r>
              <a:rPr lang="de-DE" altLang="de-DE" dirty="0" err="1"/>
              <a:t>pálya</a:t>
            </a:r>
            <a:endParaRPr lang="hu-HU" altLang="de-DE" dirty="0"/>
          </a:p>
          <a:p>
            <a:r>
              <a:rPr lang="de-DE" altLang="de-DE" dirty="0"/>
              <a:t>Kb. 19 m a </a:t>
            </a:r>
            <a:r>
              <a:rPr lang="de-DE" altLang="de-DE" dirty="0" err="1"/>
              <a:t>föld</a:t>
            </a:r>
            <a:r>
              <a:rPr lang="de-DE" altLang="de-DE" dirty="0"/>
              <a:t> </a:t>
            </a:r>
            <a:r>
              <a:rPr lang="de-DE" altLang="de-DE" dirty="0" err="1"/>
              <a:t>felett</a:t>
            </a:r>
            <a:r>
              <a:rPr lang="de-DE" altLang="de-DE" dirty="0"/>
              <a:t> / </a:t>
            </a:r>
            <a:r>
              <a:rPr lang="de-DE" altLang="de-DE" dirty="0" err="1"/>
              <a:t>összesen</a:t>
            </a:r>
            <a:r>
              <a:rPr lang="de-DE" altLang="de-DE" dirty="0"/>
              <a:t> 46 m</a:t>
            </a:r>
            <a:endParaRPr lang="hu-HU" altLang="de-DE" dirty="0"/>
          </a:p>
          <a:p>
            <a:r>
              <a:rPr lang="hu-HU" altLang="de-DE" dirty="0"/>
              <a:t>   -</a:t>
            </a:r>
            <a:r>
              <a:rPr lang="de-DE" altLang="de-DE" dirty="0" err="1"/>
              <a:t>Hajlításálló</a:t>
            </a:r>
            <a:r>
              <a:rPr lang="de-DE" altLang="de-DE" dirty="0"/>
              <a:t>: </a:t>
            </a:r>
            <a:r>
              <a:rPr lang="de-DE" altLang="de-DE" dirty="0" err="1"/>
              <a:t>öntöttvas</a:t>
            </a:r>
            <a:r>
              <a:rPr lang="de-DE" altLang="de-DE" dirty="0"/>
              <a:t>, </a:t>
            </a:r>
            <a:r>
              <a:rPr lang="de-DE" altLang="de-DE" dirty="0" err="1"/>
              <a:t>acél</a:t>
            </a:r>
            <a:r>
              <a:rPr lang="de-DE" altLang="de-DE" dirty="0"/>
              <a:t>, </a:t>
            </a:r>
            <a:r>
              <a:rPr lang="de-DE" altLang="de-DE" dirty="0" err="1"/>
              <a:t>azbesztcement</a:t>
            </a:r>
            <a:r>
              <a:rPr lang="de-DE" altLang="de-DE" dirty="0"/>
              <a:t>, </a:t>
            </a:r>
            <a:r>
              <a:rPr lang="de-DE" altLang="de-DE" dirty="0" err="1"/>
              <a:t>vasbeton</a:t>
            </a:r>
            <a:endParaRPr lang="hu-HU" altLang="de-DE" dirty="0"/>
          </a:p>
          <a:p>
            <a:r>
              <a:rPr lang="hu-HU" altLang="de-DE" dirty="0"/>
              <a:t>   -</a:t>
            </a:r>
            <a:r>
              <a:rPr lang="de-DE" altLang="de-DE" dirty="0" err="1"/>
              <a:t>Rugalmas</a:t>
            </a:r>
            <a:r>
              <a:rPr lang="de-DE" altLang="de-DE" dirty="0"/>
              <a:t>: PE, PVC, GRP</a:t>
            </a:r>
            <a:endParaRPr lang="hu-HU" altLang="de-DE" dirty="0"/>
          </a:p>
          <a:p>
            <a:r>
              <a:rPr lang="de-DE" altLang="de-DE" dirty="0" err="1"/>
              <a:t>Vizsgálati</a:t>
            </a:r>
            <a:r>
              <a:rPr lang="de-DE" altLang="de-DE" dirty="0"/>
              <a:t> </a:t>
            </a:r>
            <a:r>
              <a:rPr lang="de-DE" altLang="de-DE" dirty="0" err="1"/>
              <a:t>elrendezés</a:t>
            </a:r>
            <a:r>
              <a:rPr lang="de-DE" altLang="de-DE" dirty="0"/>
              <a:t> </a:t>
            </a:r>
            <a:r>
              <a:rPr lang="de-DE" altLang="de-DE" dirty="0" err="1"/>
              <a:t>acél</a:t>
            </a:r>
            <a:r>
              <a:rPr lang="de-DE" altLang="de-DE" dirty="0"/>
              <a:t> </a:t>
            </a:r>
            <a:r>
              <a:rPr lang="de-DE" altLang="de-DE" dirty="0" err="1"/>
              <a:t>csővezeték</a:t>
            </a:r>
            <a:r>
              <a:rPr lang="de-DE" altLang="de-DE" dirty="0"/>
              <a:t> DN 200</a:t>
            </a:r>
            <a:endParaRPr lang="hu-HU" altLang="de-DE" dirty="0"/>
          </a:p>
          <a:p>
            <a:r>
              <a:rPr lang="de-DE" altLang="de-DE" dirty="0" err="1"/>
              <a:t>Anyagok</a:t>
            </a:r>
            <a:r>
              <a:rPr lang="de-DE" altLang="de-DE" dirty="0"/>
              <a:t> </a:t>
            </a:r>
            <a:r>
              <a:rPr lang="de-DE" altLang="de-DE" dirty="0" err="1"/>
              <a:t>miért</a:t>
            </a:r>
            <a:r>
              <a:rPr lang="de-DE" altLang="de-DE" dirty="0"/>
              <a:t> </a:t>
            </a:r>
            <a:r>
              <a:rPr lang="de-DE" altLang="de-DE" dirty="0" err="1"/>
              <a:t>acél</a:t>
            </a:r>
            <a:r>
              <a:rPr lang="de-DE" altLang="de-DE" dirty="0"/>
              <a:t>? </a:t>
            </a:r>
            <a:r>
              <a:rPr lang="de-DE" altLang="de-DE" dirty="0" err="1"/>
              <a:t>Lehetőség</a:t>
            </a:r>
            <a:r>
              <a:rPr lang="de-DE" altLang="de-DE" dirty="0"/>
              <a:t> </a:t>
            </a:r>
            <a:r>
              <a:rPr lang="de-DE" altLang="de-DE" dirty="0" err="1"/>
              <a:t>az</a:t>
            </a:r>
            <a:r>
              <a:rPr lang="de-DE" altLang="de-DE" dirty="0"/>
              <a:t> </a:t>
            </a:r>
            <a:r>
              <a:rPr lang="de-DE" altLang="de-DE" dirty="0" err="1"/>
              <a:t>összes</a:t>
            </a:r>
            <a:r>
              <a:rPr lang="de-DE" altLang="de-DE" dirty="0"/>
              <a:t> </a:t>
            </a:r>
            <a:r>
              <a:rPr lang="de-DE" altLang="de-DE" dirty="0" err="1"/>
              <a:t>előforduló</a:t>
            </a:r>
            <a:r>
              <a:rPr lang="de-DE" altLang="de-DE" dirty="0"/>
              <a:t> </a:t>
            </a:r>
            <a:r>
              <a:rPr lang="de-DE" altLang="de-DE" dirty="0" err="1"/>
              <a:t>károsodási</a:t>
            </a:r>
            <a:r>
              <a:rPr lang="de-DE" altLang="de-DE" dirty="0"/>
              <a:t> </a:t>
            </a:r>
            <a:r>
              <a:rPr lang="de-DE" altLang="de-DE" dirty="0" err="1"/>
              <a:t>minta</a:t>
            </a:r>
            <a:r>
              <a:rPr lang="de-DE" altLang="de-DE" dirty="0"/>
              <a:t> </a:t>
            </a:r>
            <a:r>
              <a:rPr lang="de-DE" altLang="de-DE" dirty="0" err="1"/>
              <a:t>modellezésére</a:t>
            </a:r>
            <a:endParaRPr lang="hu-HU" altLang="de-DE" dirty="0"/>
          </a:p>
          <a:p>
            <a:r>
              <a:rPr lang="de-DE" altLang="de-DE" dirty="0" err="1"/>
              <a:t>Törékeny</a:t>
            </a:r>
            <a:r>
              <a:rPr lang="de-DE" altLang="de-DE" dirty="0"/>
              <a:t> </a:t>
            </a:r>
            <a:r>
              <a:rPr lang="de-DE" altLang="de-DE" dirty="0" err="1"/>
              <a:t>töréses</a:t>
            </a:r>
            <a:r>
              <a:rPr lang="de-DE" altLang="de-DE" dirty="0"/>
              <a:t> </a:t>
            </a:r>
            <a:r>
              <a:rPr lang="de-DE" altLang="de-DE" dirty="0" err="1"/>
              <a:t>baleset</a:t>
            </a:r>
            <a:r>
              <a:rPr lang="de-DE" altLang="de-DE" dirty="0"/>
              <a:t>; </a:t>
            </a:r>
            <a:r>
              <a:rPr lang="de-DE" altLang="de-DE" dirty="0" err="1"/>
              <a:t>az</a:t>
            </a:r>
            <a:r>
              <a:rPr lang="de-DE" altLang="de-DE" dirty="0"/>
              <a:t> </a:t>
            </a:r>
            <a:r>
              <a:rPr lang="de-DE" altLang="de-DE" dirty="0" err="1"/>
              <a:t>elágazó</a:t>
            </a:r>
            <a:r>
              <a:rPr lang="de-DE" altLang="de-DE" dirty="0"/>
              <a:t> </a:t>
            </a:r>
            <a:r>
              <a:rPr lang="de-DE" altLang="de-DE" dirty="0" err="1"/>
              <a:t>cement</a:t>
            </a:r>
            <a:r>
              <a:rPr lang="de-DE" altLang="de-DE" dirty="0"/>
              <a:t> </a:t>
            </a:r>
            <a:r>
              <a:rPr lang="de-DE" altLang="de-DE" dirty="0" err="1"/>
              <a:t>forrásai</a:t>
            </a:r>
            <a:r>
              <a:rPr lang="de-DE" altLang="de-DE" dirty="0"/>
              <a:t> </a:t>
            </a:r>
            <a:r>
              <a:rPr lang="de-DE" altLang="de-DE" dirty="0" err="1"/>
              <a:t>az</a:t>
            </a:r>
            <a:r>
              <a:rPr lang="de-DE" altLang="de-DE" dirty="0"/>
              <a:t> </a:t>
            </a:r>
            <a:r>
              <a:rPr lang="de-DE" altLang="de-DE" dirty="0" err="1"/>
              <a:t>inkrusztációban</a:t>
            </a:r>
            <a:r>
              <a:rPr lang="de-DE" altLang="de-DE" dirty="0"/>
              <a:t> </a:t>
            </a:r>
            <a:r>
              <a:rPr lang="de-DE" altLang="de-DE" dirty="0" err="1"/>
              <a:t>mutatkoznak</a:t>
            </a:r>
            <a:r>
              <a:rPr lang="de-DE" altLang="de-DE" dirty="0"/>
              <a:t> </a:t>
            </a:r>
            <a:r>
              <a:rPr lang="de-DE" altLang="de-DE" dirty="0" err="1"/>
              <a:t>meg</a:t>
            </a:r>
            <a:endParaRPr lang="hu-HU" altLang="de-DE" dirty="0"/>
          </a:p>
          <a:p>
            <a:r>
              <a:rPr lang="de-DE" altLang="de-DE" dirty="0" err="1"/>
              <a:t>Miért</a:t>
            </a:r>
            <a:r>
              <a:rPr lang="de-DE" altLang="de-DE" dirty="0"/>
              <a:t> DN 200? A </a:t>
            </a:r>
            <a:r>
              <a:rPr lang="de-DE" altLang="de-DE" dirty="0" err="1"/>
              <a:t>leggyakoribb</a:t>
            </a:r>
            <a:r>
              <a:rPr lang="de-DE" altLang="de-DE" dirty="0"/>
              <a:t> </a:t>
            </a:r>
            <a:r>
              <a:rPr lang="de-DE" altLang="de-DE" dirty="0" err="1"/>
              <a:t>nyomócső</a:t>
            </a:r>
            <a:r>
              <a:rPr lang="de-DE" altLang="de-DE" dirty="0"/>
              <a:t> </a:t>
            </a:r>
            <a:r>
              <a:rPr lang="de-DE" altLang="de-DE" dirty="0" err="1"/>
              <a:t>az</a:t>
            </a:r>
            <a:r>
              <a:rPr lang="de-DE" altLang="de-DE" dirty="0"/>
              <a:t> LK-ban</a:t>
            </a:r>
          </a:p>
        </p:txBody>
      </p:sp>
      <p:sp>
        <p:nvSpPr>
          <p:cNvPr id="7270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95" indent="-2857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915" indent="-22858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081" indent="-22858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248" indent="-22858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414" indent="-228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579" indent="-228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746" indent="-228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912" indent="-228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1219BE-5E5E-4F33-8CA0-3BE7AF0CB270}" type="slidenum">
              <a:rPr lang="de-DE" altLang="de-DE" smtClean="0"/>
              <a:pPr/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31573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305">
              <a:defRPr/>
            </a:pPr>
            <a:r>
              <a:rPr lang="de-DE" dirty="0"/>
              <a:t>2x 1 Meter Stücke als Halbschalen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9EAF36-241A-466A-82D9-9A412EE3D4E8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99507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Falvastagság</a:t>
            </a:r>
            <a:endParaRPr lang="hu-HU" dirty="0"/>
          </a:p>
          <a:p>
            <a:r>
              <a:rPr lang="de-DE" dirty="0"/>
              <a:t>3 </a:t>
            </a:r>
            <a:r>
              <a:rPr lang="de-DE" dirty="0" err="1"/>
              <a:t>pontos</a:t>
            </a:r>
            <a:r>
              <a:rPr lang="de-DE" dirty="0"/>
              <a:t> </a:t>
            </a:r>
            <a:r>
              <a:rPr lang="de-DE" dirty="0" err="1"/>
              <a:t>hajlítóvizsgálat</a:t>
            </a:r>
            <a:endParaRPr lang="hu-HU" dirty="0"/>
          </a:p>
          <a:p>
            <a:r>
              <a:rPr lang="de-DE" dirty="0" err="1"/>
              <a:t>Nyomáspróba</a:t>
            </a:r>
            <a:endParaRPr lang="hu-HU" dirty="0"/>
          </a:p>
          <a:p>
            <a:r>
              <a:rPr lang="de-DE" dirty="0" err="1"/>
              <a:t>Kémiai</a:t>
            </a:r>
            <a:r>
              <a:rPr lang="de-DE" dirty="0"/>
              <a:t> </a:t>
            </a:r>
            <a:r>
              <a:rPr lang="de-DE" dirty="0" err="1"/>
              <a:t>terhelés</a:t>
            </a:r>
            <a:endParaRPr lang="hu-HU" dirty="0"/>
          </a:p>
          <a:p>
            <a:r>
              <a:rPr lang="de-DE" dirty="0"/>
              <a:t>APS </a:t>
            </a:r>
            <a:r>
              <a:rPr lang="de-DE" dirty="0" err="1"/>
              <a:t>szivárgásvizsgálat</a:t>
            </a:r>
            <a:endParaRPr lang="hu-HU" dirty="0"/>
          </a:p>
          <a:p>
            <a:r>
              <a:rPr lang="de-DE" dirty="0" err="1"/>
              <a:t>Hasított</a:t>
            </a:r>
            <a:r>
              <a:rPr lang="de-DE" dirty="0"/>
              <a:t> </a:t>
            </a:r>
            <a:r>
              <a:rPr lang="de-DE" dirty="0" err="1"/>
              <a:t>korong</a:t>
            </a:r>
            <a:endParaRPr lang="hu-HU" dirty="0"/>
          </a:p>
          <a:p>
            <a:r>
              <a:rPr lang="de-DE" dirty="0" err="1"/>
              <a:t>Dőlő</a:t>
            </a:r>
            <a:r>
              <a:rPr lang="de-DE" dirty="0"/>
              <a:t> </a:t>
            </a:r>
            <a:r>
              <a:rPr lang="de-DE" dirty="0" err="1"/>
              <a:t>vályú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9EAF36-241A-466A-82D9-9A412EE3D4E8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99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Max. 3,3 m </a:t>
            </a:r>
            <a:r>
              <a:rPr lang="de-DE" dirty="0" err="1"/>
              <a:t>hosszú</a:t>
            </a:r>
            <a:endParaRPr lang="hu-HU" dirty="0"/>
          </a:p>
          <a:p>
            <a:r>
              <a:rPr lang="de-DE" dirty="0" err="1"/>
              <a:t>Ellenőrizze</a:t>
            </a:r>
            <a:r>
              <a:rPr lang="de-DE" dirty="0"/>
              <a:t> </a:t>
            </a:r>
            <a:r>
              <a:rPr lang="de-DE" dirty="0" err="1"/>
              <a:t>az</a:t>
            </a:r>
            <a:r>
              <a:rPr lang="de-DE" dirty="0"/>
              <a:t> </a:t>
            </a:r>
            <a:r>
              <a:rPr lang="de-DE" dirty="0" err="1"/>
              <a:t>átjárhatóságot</a:t>
            </a:r>
            <a:r>
              <a:rPr lang="de-DE" dirty="0"/>
              <a:t> és a </a:t>
            </a:r>
            <a:r>
              <a:rPr lang="de-DE" dirty="0" err="1"/>
              <a:t>telepíthetőséget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9EAF36-241A-466A-82D9-9A412EE3D4E8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24581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/>
          </a:p>
        </p:txBody>
      </p:sp>
      <p:sp>
        <p:nvSpPr>
          <p:cNvPr id="7270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872" indent="-27572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2881" indent="-220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4033" indent="-220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5185" indent="-220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338" indent="-220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490" indent="-220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642" indent="-220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9794" indent="-220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1219BE-5E5E-4F33-8CA0-3BE7AF0CB270}" type="slidenum">
              <a:rPr lang="de-DE" altLang="de-DE" smtClean="0"/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50780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9EAF36-241A-466A-82D9-9A412EE3D4E8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3878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3AB08DC-6857-40BB-AADB-A40EE6EC1085}"/>
              </a:ext>
            </a:extLst>
          </p:cNvPr>
          <p:cNvSpPr txBox="1"/>
          <p:nvPr userDrawn="1"/>
        </p:nvSpPr>
        <p:spPr>
          <a:xfrm>
            <a:off x="8604448" y="6597352"/>
            <a:ext cx="539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A40239-0337-4A01-86DB-AD4527BF7F1C}" type="slidenum">
              <a:rPr lang="de-DE" sz="1400" smtClean="0">
                <a:solidFill>
                  <a:srgbClr val="008080"/>
                </a:solidFill>
              </a:rPr>
              <a:t>‹#›</a:t>
            </a:fld>
            <a:endParaRPr lang="de-DE" sz="14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75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859DEC3-6162-440F-83D0-B0A975200A08}"/>
              </a:ext>
            </a:extLst>
          </p:cNvPr>
          <p:cNvSpPr txBox="1"/>
          <p:nvPr userDrawn="1"/>
        </p:nvSpPr>
        <p:spPr>
          <a:xfrm>
            <a:off x="8604448" y="6597352"/>
            <a:ext cx="539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A40239-0337-4A01-86DB-AD4527BF7F1C}" type="slidenum">
              <a:rPr lang="de-DE" sz="1400" smtClean="0">
                <a:solidFill>
                  <a:srgbClr val="008080"/>
                </a:solidFill>
              </a:rPr>
              <a:t>‹#›</a:t>
            </a:fld>
            <a:endParaRPr lang="de-DE" sz="14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6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7B28013-1B1A-4454-9AF6-5A025BACA743}"/>
              </a:ext>
            </a:extLst>
          </p:cNvPr>
          <p:cNvSpPr txBox="1"/>
          <p:nvPr userDrawn="1"/>
        </p:nvSpPr>
        <p:spPr>
          <a:xfrm>
            <a:off x="8604448" y="6597352"/>
            <a:ext cx="539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A40239-0337-4A01-86DB-AD4527BF7F1C}" type="slidenum">
              <a:rPr lang="de-DE" sz="1400" smtClean="0">
                <a:solidFill>
                  <a:srgbClr val="008080"/>
                </a:solidFill>
              </a:rPr>
              <a:t>‹#›</a:t>
            </a:fld>
            <a:endParaRPr lang="de-DE" sz="14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797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KT Standard 4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Folie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34D702-4CCE-4610-93FB-7862CF5CA17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Inhaltsplatzhalter 7"/>
          <p:cNvSpPr>
            <a:spLocks noGrp="1"/>
          </p:cNvSpPr>
          <p:nvPr>
            <p:ph sz="quarter" idx="13"/>
          </p:nvPr>
        </p:nvSpPr>
        <p:spPr>
          <a:xfrm>
            <a:off x="485776" y="828675"/>
            <a:ext cx="8029575" cy="54673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14868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A63731-5983-4C53-9CD9-0958FBCA147B}"/>
              </a:ext>
            </a:extLst>
          </p:cNvPr>
          <p:cNvSpPr txBox="1"/>
          <p:nvPr userDrawn="1"/>
        </p:nvSpPr>
        <p:spPr>
          <a:xfrm>
            <a:off x="8604448" y="6597352"/>
            <a:ext cx="539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A40239-0337-4A01-86DB-AD4527BF7F1C}" type="slidenum">
              <a:rPr lang="de-DE" sz="1400" smtClean="0">
                <a:solidFill>
                  <a:srgbClr val="008080"/>
                </a:solidFill>
              </a:rPr>
              <a:t>‹#›</a:t>
            </a:fld>
            <a:endParaRPr lang="de-DE" sz="14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805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4BFCC3D-4D3F-4042-9B25-A786F6AD05C5}"/>
              </a:ext>
            </a:extLst>
          </p:cNvPr>
          <p:cNvSpPr txBox="1"/>
          <p:nvPr userDrawn="1"/>
        </p:nvSpPr>
        <p:spPr>
          <a:xfrm>
            <a:off x="8604448" y="6597352"/>
            <a:ext cx="539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A40239-0337-4A01-86DB-AD4527BF7F1C}" type="slidenum">
              <a:rPr lang="de-DE" sz="1400" smtClean="0">
                <a:solidFill>
                  <a:srgbClr val="008080"/>
                </a:solidFill>
              </a:rPr>
              <a:t>‹#›</a:t>
            </a:fld>
            <a:endParaRPr lang="de-DE" sz="14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932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9C9F092-05E0-466C-86D6-AEF9FF6ED1B0}"/>
              </a:ext>
            </a:extLst>
          </p:cNvPr>
          <p:cNvSpPr txBox="1"/>
          <p:nvPr userDrawn="1"/>
        </p:nvSpPr>
        <p:spPr>
          <a:xfrm>
            <a:off x="8604448" y="6597352"/>
            <a:ext cx="539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A40239-0337-4A01-86DB-AD4527BF7F1C}" type="slidenum">
              <a:rPr lang="de-DE" sz="1400" smtClean="0">
                <a:solidFill>
                  <a:srgbClr val="008080"/>
                </a:solidFill>
              </a:rPr>
              <a:t>‹#›</a:t>
            </a:fld>
            <a:endParaRPr lang="de-DE" sz="14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781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675E934-49C6-48B5-938A-09712ED44B7E}"/>
              </a:ext>
            </a:extLst>
          </p:cNvPr>
          <p:cNvSpPr txBox="1"/>
          <p:nvPr userDrawn="1"/>
        </p:nvSpPr>
        <p:spPr>
          <a:xfrm>
            <a:off x="8604448" y="6597352"/>
            <a:ext cx="539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A40239-0337-4A01-86DB-AD4527BF7F1C}" type="slidenum">
              <a:rPr lang="de-DE" sz="1400" smtClean="0">
                <a:solidFill>
                  <a:srgbClr val="008080"/>
                </a:solidFill>
              </a:rPr>
              <a:t>‹#›</a:t>
            </a:fld>
            <a:endParaRPr lang="de-DE" sz="14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141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65E2DE9-B75E-416A-8EC6-DE52CF6A6635}"/>
              </a:ext>
            </a:extLst>
          </p:cNvPr>
          <p:cNvSpPr txBox="1"/>
          <p:nvPr userDrawn="1"/>
        </p:nvSpPr>
        <p:spPr>
          <a:xfrm>
            <a:off x="8604448" y="6597352"/>
            <a:ext cx="539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A40239-0337-4A01-86DB-AD4527BF7F1C}" type="slidenum">
              <a:rPr lang="de-DE" sz="1400" smtClean="0">
                <a:solidFill>
                  <a:srgbClr val="008080"/>
                </a:solidFill>
              </a:rPr>
              <a:t>‹#›</a:t>
            </a:fld>
            <a:endParaRPr lang="de-DE" sz="14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68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4527CEB-CB68-42B2-9624-DFD207B2902F}"/>
              </a:ext>
            </a:extLst>
          </p:cNvPr>
          <p:cNvSpPr txBox="1"/>
          <p:nvPr userDrawn="1"/>
        </p:nvSpPr>
        <p:spPr>
          <a:xfrm>
            <a:off x="8604448" y="6597352"/>
            <a:ext cx="539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A40239-0337-4A01-86DB-AD4527BF7F1C}" type="slidenum">
              <a:rPr lang="de-DE" sz="1400" smtClean="0">
                <a:solidFill>
                  <a:srgbClr val="008080"/>
                </a:solidFill>
              </a:rPr>
              <a:t>‹#›</a:t>
            </a:fld>
            <a:endParaRPr lang="de-DE" sz="14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FAC685D-F1EE-4075-AC3D-9175153812B6}"/>
              </a:ext>
            </a:extLst>
          </p:cNvPr>
          <p:cNvSpPr txBox="1"/>
          <p:nvPr userDrawn="1"/>
        </p:nvSpPr>
        <p:spPr>
          <a:xfrm>
            <a:off x="8604448" y="6597352"/>
            <a:ext cx="539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A40239-0337-4A01-86DB-AD4527BF7F1C}" type="slidenum">
              <a:rPr lang="de-DE" sz="1400" smtClean="0">
                <a:solidFill>
                  <a:srgbClr val="008080"/>
                </a:solidFill>
              </a:rPr>
              <a:t>‹#›</a:t>
            </a:fld>
            <a:endParaRPr lang="de-DE" sz="14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91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79197B1-6F22-452A-B2B6-2A5A4F3AE60E}"/>
              </a:ext>
            </a:extLst>
          </p:cNvPr>
          <p:cNvSpPr txBox="1"/>
          <p:nvPr userDrawn="1"/>
        </p:nvSpPr>
        <p:spPr>
          <a:xfrm>
            <a:off x="8604448" y="6597352"/>
            <a:ext cx="539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A40239-0337-4A01-86DB-AD4527BF7F1C}" type="slidenum">
              <a:rPr lang="de-DE" sz="1400" smtClean="0">
                <a:solidFill>
                  <a:srgbClr val="008080"/>
                </a:solidFill>
              </a:rPr>
              <a:t>‹#›</a:t>
            </a:fld>
            <a:endParaRPr lang="de-DE" sz="14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129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0" descr="folienmaster_2a_NEU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image" Target="../media/image43.png"/><Relationship Id="rId5" Type="http://schemas.openxmlformats.org/officeDocument/2006/relationships/image" Target="../media/image37.jpg"/><Relationship Id="rId10" Type="http://schemas.openxmlformats.org/officeDocument/2006/relationships/image" Target="../media/image42.jpg"/><Relationship Id="rId4" Type="http://schemas.openxmlformats.org/officeDocument/2006/relationships/image" Target="../media/image36.jpg"/><Relationship Id="rId9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kt.institute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waniek@ikt.institute" TargetMode="External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9.png"/><Relationship Id="rId4" Type="http://schemas.openxmlformats.org/officeDocument/2006/relationships/hyperlink" Target="http://www.ikt.institut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1">
            <a:extLst>
              <a:ext uri="{FF2B5EF4-FFF2-40B4-BE49-F238E27FC236}">
                <a16:creationId xmlns:a16="http://schemas.microsoft.com/office/drawing/2014/main" id="{DE7F3DC6-E146-4954-8C81-DFDDE2103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473" y="1443369"/>
            <a:ext cx="8723626" cy="211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077" tIns="43200" rIns="83077" bIns="43200">
            <a:spAutoFit/>
          </a:bodyPr>
          <a:lstStyle>
            <a:lvl1pPr defTabSz="809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09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09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09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09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 b="1" dirty="0" err="1"/>
              <a:t>Ellenállni</a:t>
            </a:r>
            <a:r>
              <a:rPr lang="en-US" sz="4400" b="1" dirty="0"/>
              <a:t> a </a:t>
            </a:r>
            <a:r>
              <a:rPr lang="en-US" sz="4400" b="1" dirty="0" err="1"/>
              <a:t>nyomásnak</a:t>
            </a:r>
            <a:r>
              <a:rPr lang="en-US" sz="4400" b="1" dirty="0"/>
              <a:t>: A </a:t>
            </a:r>
            <a:r>
              <a:rPr lang="en-US" sz="4400" b="1" dirty="0" err="1"/>
              <a:t>nyo</a:t>
            </a:r>
            <a:r>
              <a:rPr lang="hu-HU" sz="4400" b="1" dirty="0" err="1"/>
              <a:t>mott</a:t>
            </a:r>
            <a:r>
              <a:rPr lang="hu-HU" sz="4400" b="1" dirty="0"/>
              <a:t> szennyvízvezetékek</a:t>
            </a:r>
            <a:r>
              <a:rPr lang="en-US" sz="4400" b="1" dirty="0"/>
              <a:t> </a:t>
            </a:r>
            <a:r>
              <a:rPr lang="en-US" sz="4400" b="1" dirty="0" err="1"/>
              <a:t>bél</a:t>
            </a:r>
            <a:r>
              <a:rPr lang="hu-HU" sz="4400" b="1" dirty="0"/>
              <a:t>é</a:t>
            </a:r>
            <a:r>
              <a:rPr lang="en-US" sz="4400" b="1" dirty="0"/>
              <a:t>s</a:t>
            </a:r>
            <a:r>
              <a:rPr lang="hu-HU" sz="4400" b="1" dirty="0"/>
              <a:t>csöveinek vizsgálata</a:t>
            </a:r>
            <a:endParaRPr lang="en-US" sz="4400" b="1" dirty="0"/>
          </a:p>
        </p:txBody>
      </p:sp>
      <p:sp>
        <p:nvSpPr>
          <p:cNvPr id="4101" name="Text Box 7">
            <a:extLst>
              <a:ext uri="{FF2B5EF4-FFF2-40B4-BE49-F238E27FC236}">
                <a16:creationId xmlns:a16="http://schemas.microsoft.com/office/drawing/2014/main" id="{48196D91-673B-443B-9D2A-91CB22205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202" y="94330"/>
            <a:ext cx="8329246" cy="106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548" tIns="38245" rIns="73548" bIns="38245" anchor="ctr">
            <a:spAutoFit/>
          </a:bodyPr>
          <a:lstStyle>
            <a:lvl1pPr defTabSz="809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09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09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09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09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e-DE" altLang="de-DE" sz="2800" b="1" dirty="0">
              <a:solidFill>
                <a:schemeClr val="hlink"/>
              </a:solidFill>
            </a:endParaRPr>
          </a:p>
          <a:p>
            <a:pPr>
              <a:spcBef>
                <a:spcPct val="50000"/>
              </a:spcBef>
            </a:pPr>
            <a:r>
              <a:rPr lang="de-DE" altLang="de-DE" sz="2400" b="1" dirty="0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143D5D90-D141-450F-A44B-0D03766F6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833" y="3561938"/>
            <a:ext cx="6780335" cy="239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endParaRPr lang="de-DE" altLang="de-DE" sz="1846" b="1" dirty="0"/>
          </a:p>
          <a:p>
            <a:pPr algn="ctr">
              <a:spcBef>
                <a:spcPct val="50000"/>
              </a:spcBef>
            </a:pPr>
            <a:r>
              <a:rPr lang="de-DE" altLang="de-DE" sz="2215" b="1" dirty="0"/>
              <a:t>Roland W. Waniek</a:t>
            </a:r>
            <a:endParaRPr lang="de-DE" altLang="de-DE" sz="2215" b="1" dirty="0">
              <a:cs typeface="Arial" panose="020B0604020202020204" pitchFamily="34" charset="0"/>
            </a:endParaRPr>
          </a:p>
          <a:p>
            <a:pPr algn="ctr" eaLnBrk="1" hangingPunct="1"/>
            <a:endParaRPr lang="de-DE" altLang="de-DE" sz="2215" dirty="0"/>
          </a:p>
          <a:p>
            <a:pPr algn="ctr" eaLnBrk="1" hangingPunct="1">
              <a:spcBef>
                <a:spcPct val="50000"/>
              </a:spcBef>
              <a:buFontTx/>
              <a:buChar char="-"/>
            </a:pPr>
            <a:endParaRPr lang="de-DE" altLang="de-DE" sz="1846" dirty="0"/>
          </a:p>
          <a:p>
            <a:pPr algn="ctr" eaLnBrk="1" hangingPunct="1"/>
            <a:r>
              <a:rPr lang="de-DE" altLang="de-DE" sz="2215" dirty="0"/>
              <a:t>IKT - Institute for Underground Infrastructure</a:t>
            </a:r>
            <a:br>
              <a:rPr lang="de-DE" altLang="de-DE" sz="2585" dirty="0"/>
            </a:br>
            <a:r>
              <a:rPr lang="de-DE" altLang="de-DE" sz="1662" dirty="0"/>
              <a:t>Gelsenkirchen (D) / Arnhem (NL) / Watlington (GB)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feld 1"/>
          <p:cNvSpPr txBox="1">
            <a:spLocks noChangeArrowheads="1"/>
          </p:cNvSpPr>
          <p:nvPr/>
        </p:nvSpPr>
        <p:spPr bwMode="auto">
          <a:xfrm>
            <a:off x="539750" y="1989138"/>
            <a:ext cx="799306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7000" b="1" dirty="0" err="1"/>
              <a:t>Sérülésminták</a:t>
            </a:r>
            <a:endParaRPr lang="de-DE" altLang="de-DE" sz="5400" dirty="0"/>
          </a:p>
        </p:txBody>
      </p:sp>
      <p:sp>
        <p:nvSpPr>
          <p:cNvPr id="71683" name="Rectangle 4"/>
          <p:cNvSpPr>
            <a:spLocks noChangeArrowheads="1"/>
          </p:cNvSpPr>
          <p:nvPr/>
        </p:nvSpPr>
        <p:spPr bwMode="auto">
          <a:xfrm>
            <a:off x="250825" y="115888"/>
            <a:ext cx="94138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800" b="1" dirty="0" err="1">
                <a:solidFill>
                  <a:srgbClr val="008080"/>
                </a:solidFill>
              </a:rPr>
              <a:t>Damage</a:t>
            </a:r>
            <a:r>
              <a:rPr lang="de-DE" altLang="de-DE" sz="2800" b="1" dirty="0">
                <a:solidFill>
                  <a:srgbClr val="008080"/>
                </a:solidFill>
              </a:rPr>
              <a:t> Patterns</a:t>
            </a:r>
            <a:endParaRPr lang="de-DE" altLang="de-DE" sz="2800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78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C0E734D4-C219-4FEB-A925-356A3C388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15888"/>
            <a:ext cx="94138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800" b="1" dirty="0" err="1">
                <a:solidFill>
                  <a:srgbClr val="008080"/>
                </a:solidFill>
              </a:rPr>
              <a:t>Sérülésminták</a:t>
            </a:r>
            <a:endParaRPr lang="de-DE" altLang="de-DE" sz="2800" b="1" dirty="0">
              <a:solidFill>
                <a:schemeClr val="hlink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7AAEFDB-4EC7-4E5C-A13E-5A21A15B9EC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849" y="3846190"/>
            <a:ext cx="3985200" cy="2638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1CBC020-8097-493D-92ED-3A61A87B0F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190"/>
            <a:ext cx="3960000" cy="2638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 descr="Ein Bild, das Mann, fahrend, jung, Straße enthält.&#10;&#10;Automatisch generierte Beschreibung">
            <a:extLst>
              <a:ext uri="{FF2B5EF4-FFF2-40B4-BE49-F238E27FC236}">
                <a16:creationId xmlns:a16="http://schemas.microsoft.com/office/drawing/2014/main" id="{A6CCFFC1-F0E4-49E3-BB89-4D903397C3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81" r="20551"/>
          <a:stretch/>
        </p:blipFill>
        <p:spPr>
          <a:xfrm rot="5400000">
            <a:off x="899045" y="261228"/>
            <a:ext cx="2638819" cy="3984741"/>
          </a:xfrm>
          <a:prstGeom prst="rect">
            <a:avLst/>
          </a:prstGeom>
        </p:spPr>
      </p:pic>
      <p:pic>
        <p:nvPicPr>
          <p:cNvPr id="8" name="Grafik 7" descr="Ein Bild, das Person, drinnen, Mann, sitzend enthält.&#10;&#10;Automatisch generierte Beschreibung">
            <a:extLst>
              <a:ext uri="{FF2B5EF4-FFF2-40B4-BE49-F238E27FC236}">
                <a16:creationId xmlns:a16="http://schemas.microsoft.com/office/drawing/2014/main" id="{FAA60C1A-173D-4E14-A9E8-4CC2B9EEB5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0" r="28217"/>
          <a:stretch/>
        </p:blipFill>
        <p:spPr>
          <a:xfrm rot="5400000">
            <a:off x="5387119" y="263086"/>
            <a:ext cx="2638827" cy="39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96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A8BC6381-50F5-4D17-97EF-FE34C07F4467}"/>
              </a:ext>
            </a:extLst>
          </p:cNvPr>
          <p:cNvSpPr txBox="1">
            <a:spLocks/>
          </p:cNvSpPr>
          <p:nvPr/>
        </p:nvSpPr>
        <p:spPr>
          <a:xfrm>
            <a:off x="132218" y="178999"/>
            <a:ext cx="7195662" cy="34153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86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eaLnBrk="1" hangingPunct="1"/>
            <a:r>
              <a:rPr lang="de-DE" altLang="de-DE" sz="2400" b="1" dirty="0" err="1">
                <a:solidFill>
                  <a:srgbClr val="008080"/>
                </a:solidFill>
              </a:rPr>
              <a:t>Sérülésminták</a:t>
            </a:r>
            <a:endParaRPr lang="de-DE" altLang="de-DE" sz="2400" b="1" dirty="0">
              <a:solidFill>
                <a:schemeClr val="hlink"/>
              </a:solidFill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3F1B4A82-59A1-49DC-BAF5-2A9070837339}"/>
              </a:ext>
            </a:extLst>
          </p:cNvPr>
          <p:cNvSpPr>
            <a:spLocks noChangeAspect="1"/>
          </p:cNvSpPr>
          <p:nvPr/>
        </p:nvSpPr>
        <p:spPr>
          <a:xfrm>
            <a:off x="132218" y="1104772"/>
            <a:ext cx="2880000" cy="2350958"/>
          </a:xfrm>
          <a:prstGeom prst="rect">
            <a:avLst/>
          </a:prstGeom>
          <a:blipFill>
            <a:blip r:embed="rId3" cstate="print"/>
            <a:stretch>
              <a:fillRect t="-8575"/>
            </a:stretch>
          </a:blipFill>
        </p:spPr>
        <p:txBody>
          <a:bodyPr wrap="square" lIns="0" tIns="0" rIns="0" bIns="0" rtlCol="0"/>
          <a:lstStyle/>
          <a:p>
            <a:pPr defTabSz="685817" eaLnBrk="1" fontAlgn="auto" hangingPunct="1">
              <a:spcBef>
                <a:spcPts val="0"/>
              </a:spcBef>
              <a:spcAft>
                <a:spcPts val="0"/>
              </a:spcAft>
            </a:pPr>
            <a:endParaRPr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12B3819A-D424-4E60-99D4-7F576BC4CC5B}"/>
              </a:ext>
            </a:extLst>
          </p:cNvPr>
          <p:cNvSpPr>
            <a:spLocks/>
          </p:cNvSpPr>
          <p:nvPr/>
        </p:nvSpPr>
        <p:spPr>
          <a:xfrm>
            <a:off x="5364088" y="3900061"/>
            <a:ext cx="2880000" cy="2440800"/>
          </a:xfrm>
          <a:prstGeom prst="rect">
            <a:avLst/>
          </a:prstGeom>
          <a:blipFill>
            <a:blip r:embed="rId4" cstate="print"/>
            <a:stretch>
              <a:fillRect l="-3825" r="-3825"/>
            </a:stretch>
          </a:blipFill>
        </p:spPr>
        <p:txBody>
          <a:bodyPr wrap="square" lIns="0" tIns="0" rIns="0" bIns="0" rtlCol="0"/>
          <a:lstStyle/>
          <a:p>
            <a:pPr defTabSz="685817" eaLnBrk="1" fontAlgn="auto" hangingPunct="1">
              <a:spcBef>
                <a:spcPts val="0"/>
              </a:spcBef>
              <a:spcAft>
                <a:spcPts val="0"/>
              </a:spcAft>
            </a:pPr>
            <a:endParaRPr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F78749DC-595D-4FDD-8286-1A7E0078A5BE}"/>
              </a:ext>
            </a:extLst>
          </p:cNvPr>
          <p:cNvSpPr>
            <a:spLocks noChangeAspect="1"/>
          </p:cNvSpPr>
          <p:nvPr/>
        </p:nvSpPr>
        <p:spPr>
          <a:xfrm>
            <a:off x="1468636" y="3934667"/>
            <a:ext cx="3071877" cy="2439137"/>
          </a:xfrm>
          <a:prstGeom prst="rect">
            <a:avLst/>
          </a:prstGeom>
          <a:blipFill>
            <a:blip r:embed="rId5" cstate="print"/>
            <a:stretch>
              <a:fillRect l="6717" t="-2895" r="-14787" b="2895"/>
            </a:stretch>
          </a:blipFill>
        </p:spPr>
        <p:txBody>
          <a:bodyPr wrap="square" lIns="0" tIns="0" rIns="0" bIns="0" rtlCol="0"/>
          <a:lstStyle/>
          <a:p>
            <a:pPr defTabSz="685817" eaLnBrk="1" fontAlgn="auto" hangingPunct="1">
              <a:spcBef>
                <a:spcPts val="0"/>
              </a:spcBef>
              <a:spcAft>
                <a:spcPts val="0"/>
              </a:spcAft>
            </a:pPr>
            <a:endParaRPr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81A4018-66B6-427A-A841-A95834D06DC6}"/>
              </a:ext>
            </a:extLst>
          </p:cNvPr>
          <p:cNvSpPr/>
          <p:nvPr/>
        </p:nvSpPr>
        <p:spPr>
          <a:xfrm>
            <a:off x="2045287" y="6373804"/>
            <a:ext cx="1664238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62" b="1" dirty="0">
                <a:ea typeface="Calibri" panose="020F0502020204030204" pitchFamily="34" charset="0"/>
              </a:rPr>
              <a:t>6%-</a:t>
            </a:r>
            <a:r>
              <a:rPr lang="de-DE" sz="1662" b="1" dirty="0" err="1">
                <a:ea typeface="Calibri" panose="020F0502020204030204" pitchFamily="34" charset="0"/>
              </a:rPr>
              <a:t>os</a:t>
            </a:r>
            <a:r>
              <a:rPr lang="de-DE" sz="1662" b="1" dirty="0">
                <a:ea typeface="Calibri" panose="020F0502020204030204" pitchFamily="34" charset="0"/>
              </a:rPr>
              <a:t> </a:t>
            </a:r>
            <a:r>
              <a:rPr lang="hu-HU" sz="1662" b="1" dirty="0" err="1">
                <a:ea typeface="Calibri" panose="020F0502020204030204" pitchFamily="34" charset="0"/>
              </a:rPr>
              <a:t>ovalitás</a:t>
            </a:r>
            <a:endParaRPr lang="de-DE" sz="1662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0D59B0AC-2587-418D-BF47-1E114F9D9FA0}"/>
              </a:ext>
            </a:extLst>
          </p:cNvPr>
          <p:cNvSpPr/>
          <p:nvPr/>
        </p:nvSpPr>
        <p:spPr>
          <a:xfrm>
            <a:off x="285102" y="3515404"/>
            <a:ext cx="2576346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62" b="1" dirty="0" err="1">
                <a:ea typeface="Calibri" panose="020F0502020204030204" pitchFamily="34" charset="0"/>
              </a:rPr>
              <a:t>Szivárgó</a:t>
            </a:r>
            <a:r>
              <a:rPr lang="de-DE" sz="1662" b="1" dirty="0">
                <a:ea typeface="Calibri" panose="020F0502020204030204" pitchFamily="34" charset="0"/>
              </a:rPr>
              <a:t> </a:t>
            </a:r>
            <a:r>
              <a:rPr lang="de-DE" sz="1662" b="1" dirty="0" err="1">
                <a:ea typeface="Calibri" panose="020F0502020204030204" pitchFamily="34" charset="0"/>
              </a:rPr>
              <a:t>csatlakozások</a:t>
            </a:r>
            <a:endParaRPr lang="de-DE" sz="1662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603D26B-71B6-4F73-8B9E-DFFC51733B01}"/>
              </a:ext>
            </a:extLst>
          </p:cNvPr>
          <p:cNvSpPr/>
          <p:nvPr/>
        </p:nvSpPr>
        <p:spPr>
          <a:xfrm>
            <a:off x="3927931" y="3521565"/>
            <a:ext cx="1604927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62" b="1" dirty="0" err="1">
                <a:ea typeface="Calibri" panose="020F0502020204030204" pitchFamily="34" charset="0"/>
              </a:rPr>
              <a:t>Egyetlen</a:t>
            </a:r>
            <a:r>
              <a:rPr lang="de-DE" sz="1662" b="1" dirty="0">
                <a:ea typeface="Calibri" panose="020F0502020204030204" pitchFamily="34" charset="0"/>
              </a:rPr>
              <a:t> </a:t>
            </a:r>
            <a:r>
              <a:rPr lang="de-DE" sz="1662" b="1" dirty="0" err="1">
                <a:ea typeface="Calibri" panose="020F0502020204030204" pitchFamily="34" charset="0"/>
              </a:rPr>
              <a:t>furat</a:t>
            </a:r>
            <a:endParaRPr lang="de-DE" sz="1662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92A3326-0BC2-4E16-B3F9-BFDA75F6B9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6"/>
          <a:stretch/>
        </p:blipFill>
        <p:spPr bwMode="auto">
          <a:xfrm>
            <a:off x="6274109" y="1104772"/>
            <a:ext cx="2869891" cy="23617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6384549A-C648-4BE7-99E6-6246C911EACA}"/>
              </a:ext>
            </a:extLst>
          </p:cNvPr>
          <p:cNvSpPr/>
          <p:nvPr/>
        </p:nvSpPr>
        <p:spPr>
          <a:xfrm>
            <a:off x="6610035" y="3521565"/>
            <a:ext cx="2492990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62" b="1" dirty="0" err="1">
                <a:ea typeface="Calibri" panose="020F0502020204030204" pitchFamily="34" charset="0"/>
              </a:rPr>
              <a:t>Kopás</a:t>
            </a:r>
            <a:r>
              <a:rPr lang="de-DE" sz="1662" b="1" dirty="0">
                <a:ea typeface="Calibri" panose="020F0502020204030204" pitchFamily="34" charset="0"/>
              </a:rPr>
              <a:t> </a:t>
            </a:r>
            <a:r>
              <a:rPr lang="hu-HU" sz="1662" b="1" dirty="0">
                <a:ea typeface="Calibri" panose="020F0502020204030204" pitchFamily="34" charset="0"/>
              </a:rPr>
              <a:t>a folyásfenéken</a:t>
            </a:r>
            <a:endParaRPr lang="de-DE" sz="1662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27ADB36-E799-4FB5-8312-CD0CAD6C2CDE}"/>
              </a:ext>
            </a:extLst>
          </p:cNvPr>
          <p:cNvGrpSpPr>
            <a:grpSpLocks noChangeAspect="1"/>
          </p:cNvGrpSpPr>
          <p:nvPr/>
        </p:nvGrpSpPr>
        <p:grpSpPr>
          <a:xfrm>
            <a:off x="3251786" y="1125554"/>
            <a:ext cx="2879999" cy="2331018"/>
            <a:chOff x="2401880" y="956408"/>
            <a:chExt cx="1732641" cy="1485899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EB47732A-A9F9-45E2-8F12-644121A0D31D}"/>
                </a:ext>
              </a:extLst>
            </p:cNvPr>
            <p:cNvSpPr/>
            <p:nvPr/>
          </p:nvSpPr>
          <p:spPr>
            <a:xfrm>
              <a:off x="2401880" y="956408"/>
              <a:ext cx="1732641" cy="14858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17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42B6750A-A9D9-4AB0-BDC7-0478C61EECF3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1880" y="1886858"/>
              <a:ext cx="745709" cy="5481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Rechteck 29">
            <a:extLst>
              <a:ext uri="{FF2B5EF4-FFF2-40B4-BE49-F238E27FC236}">
                <a16:creationId xmlns:a16="http://schemas.microsoft.com/office/drawing/2014/main" id="{2B8F8280-94A7-4785-96E3-F0C05AD892F9}"/>
              </a:ext>
            </a:extLst>
          </p:cNvPr>
          <p:cNvSpPr/>
          <p:nvPr/>
        </p:nvSpPr>
        <p:spPr>
          <a:xfrm>
            <a:off x="4976296" y="6340861"/>
            <a:ext cx="5465516" cy="348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62" b="1" dirty="0" err="1">
                <a:ea typeface="Calibri" panose="020F0502020204030204" pitchFamily="34" charset="0"/>
              </a:rPr>
              <a:t>Axiálisan</a:t>
            </a:r>
            <a:r>
              <a:rPr lang="de-DE" sz="1662" b="1" dirty="0">
                <a:ea typeface="Calibri" panose="020F0502020204030204" pitchFamily="34" charset="0"/>
              </a:rPr>
              <a:t> </a:t>
            </a:r>
            <a:r>
              <a:rPr lang="de-DE" sz="1662" b="1" dirty="0" err="1">
                <a:ea typeface="Calibri" panose="020F0502020204030204" pitchFamily="34" charset="0"/>
              </a:rPr>
              <a:t>elmozdult</a:t>
            </a:r>
            <a:r>
              <a:rPr lang="de-DE" sz="1662" b="1" dirty="0">
                <a:ea typeface="Calibri" panose="020F0502020204030204" pitchFamily="34" charset="0"/>
              </a:rPr>
              <a:t> </a:t>
            </a:r>
            <a:r>
              <a:rPr lang="hu-HU" sz="1662" b="1" dirty="0">
                <a:ea typeface="Calibri" panose="020F0502020204030204" pitchFamily="34" charset="0"/>
              </a:rPr>
              <a:t>tokos csatlakozás</a:t>
            </a:r>
            <a:endParaRPr lang="de-DE" sz="1662" dirty="0"/>
          </a:p>
        </p:txBody>
      </p:sp>
    </p:spTree>
    <p:extLst>
      <p:ext uri="{BB962C8B-B14F-4D97-AF65-F5344CB8AC3E}">
        <p14:creationId xmlns:p14="http://schemas.microsoft.com/office/powerpoint/2010/main" val="1076864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A8BC6381-50F5-4D17-97EF-FE34C07F4467}"/>
              </a:ext>
            </a:extLst>
          </p:cNvPr>
          <p:cNvSpPr txBox="1">
            <a:spLocks/>
          </p:cNvSpPr>
          <p:nvPr/>
        </p:nvSpPr>
        <p:spPr>
          <a:xfrm>
            <a:off x="132218" y="178999"/>
            <a:ext cx="7195662" cy="34153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86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eaLnBrk="1" hangingPunct="1"/>
            <a:r>
              <a:rPr lang="de-DE" altLang="de-DE" sz="2400" b="1" dirty="0" err="1">
                <a:solidFill>
                  <a:srgbClr val="008080"/>
                </a:solidFill>
              </a:rPr>
              <a:t>Sérülésminták</a:t>
            </a:r>
            <a:endParaRPr lang="de-DE" altLang="de-DE" sz="2400" b="1" dirty="0">
              <a:solidFill>
                <a:schemeClr val="hlink"/>
              </a:solidFill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8736BE88-4D3A-4A80-AC73-9E59B17DE1D8}"/>
              </a:ext>
            </a:extLst>
          </p:cNvPr>
          <p:cNvSpPr>
            <a:spLocks noChangeAspect="1"/>
          </p:cNvSpPr>
          <p:nvPr/>
        </p:nvSpPr>
        <p:spPr>
          <a:xfrm>
            <a:off x="3121378" y="936454"/>
            <a:ext cx="2880000" cy="2128482"/>
          </a:xfrm>
          <a:prstGeom prst="rect">
            <a:avLst/>
          </a:prstGeom>
          <a:blipFill>
            <a:blip r:embed="rId3" cstate="print"/>
            <a:stretch>
              <a:fillRect b="-20645"/>
            </a:stretch>
          </a:blipFill>
        </p:spPr>
        <p:txBody>
          <a:bodyPr wrap="square" lIns="0" tIns="0" rIns="0" bIns="0" rtlCol="0"/>
          <a:lstStyle/>
          <a:p>
            <a:pPr defTabSz="685817" eaLnBrk="1" fontAlgn="auto" hangingPunct="1">
              <a:spcBef>
                <a:spcPts val="0"/>
              </a:spcBef>
              <a:spcAft>
                <a:spcPts val="0"/>
              </a:spcAft>
            </a:pPr>
            <a:endParaRPr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D8D75411-F1FB-4FC5-93F7-4A3F82EC5258}"/>
              </a:ext>
            </a:extLst>
          </p:cNvPr>
          <p:cNvSpPr>
            <a:spLocks noChangeAspect="1"/>
          </p:cNvSpPr>
          <p:nvPr/>
        </p:nvSpPr>
        <p:spPr>
          <a:xfrm>
            <a:off x="6171855" y="945838"/>
            <a:ext cx="2880001" cy="2119356"/>
          </a:xfrm>
          <a:prstGeom prst="rect">
            <a:avLst/>
          </a:prstGeom>
          <a:blipFill>
            <a:blip r:embed="rId4" cstate="print"/>
            <a:stretch>
              <a:fillRect r="-9958"/>
            </a:stretch>
          </a:blipFill>
        </p:spPr>
        <p:txBody>
          <a:bodyPr wrap="square" lIns="0" tIns="0" rIns="0" bIns="0" rtlCol="0"/>
          <a:lstStyle/>
          <a:p>
            <a:pPr defTabSz="685817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0E413260-FF55-4C43-982F-35290073F9B2}"/>
              </a:ext>
            </a:extLst>
          </p:cNvPr>
          <p:cNvSpPr>
            <a:spLocks noChangeAspect="1"/>
          </p:cNvSpPr>
          <p:nvPr/>
        </p:nvSpPr>
        <p:spPr>
          <a:xfrm>
            <a:off x="70901" y="938671"/>
            <a:ext cx="2880000" cy="21284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17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69CCFFF5-224E-435D-8FFE-A50C4F0FEF68}"/>
              </a:ext>
            </a:extLst>
          </p:cNvPr>
          <p:cNvSpPr>
            <a:spLocks noChangeAspect="1"/>
          </p:cNvSpPr>
          <p:nvPr/>
        </p:nvSpPr>
        <p:spPr>
          <a:xfrm>
            <a:off x="4598253" y="3790590"/>
            <a:ext cx="2863203" cy="2106894"/>
          </a:xfrm>
          <a:prstGeom prst="rect">
            <a:avLst/>
          </a:prstGeom>
          <a:blipFill>
            <a:blip r:embed="rId6" cstate="print"/>
            <a:stretch>
              <a:fillRect l="-1" r="-586" b="-11466"/>
            </a:stretch>
          </a:blipFill>
        </p:spPr>
        <p:txBody>
          <a:bodyPr wrap="square" lIns="0" tIns="0" rIns="0" bIns="0" rtlCol="0"/>
          <a:lstStyle/>
          <a:p>
            <a:pPr defTabSz="685817" eaLnBrk="1" fontAlgn="auto" hangingPunct="1">
              <a:spcBef>
                <a:spcPts val="0"/>
              </a:spcBef>
              <a:spcAft>
                <a:spcPts val="0"/>
              </a:spcAft>
            </a:pPr>
            <a:endParaRPr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4A5BCF90-8FB5-4330-94FD-7EEB2AABEDCE}"/>
              </a:ext>
            </a:extLst>
          </p:cNvPr>
          <p:cNvSpPr>
            <a:spLocks noChangeAspect="1"/>
          </p:cNvSpPr>
          <p:nvPr/>
        </p:nvSpPr>
        <p:spPr>
          <a:xfrm>
            <a:off x="1396784" y="3812435"/>
            <a:ext cx="2880000" cy="2106894"/>
          </a:xfrm>
          <a:prstGeom prst="rect">
            <a:avLst/>
          </a:prstGeom>
          <a:blipFill>
            <a:blip r:embed="rId7" cstate="print"/>
            <a:stretch>
              <a:fillRect l="-1" r="-7396"/>
            </a:stretch>
          </a:blipFill>
        </p:spPr>
        <p:txBody>
          <a:bodyPr wrap="square" lIns="0" tIns="0" rIns="0" bIns="0" rtlCol="0"/>
          <a:lstStyle/>
          <a:p>
            <a:pPr defTabSz="685817" eaLnBrk="1" fontAlgn="auto" hangingPunct="1">
              <a:spcBef>
                <a:spcPts val="0"/>
              </a:spcBef>
              <a:spcAft>
                <a:spcPts val="0"/>
              </a:spcAft>
            </a:pPr>
            <a:endParaRPr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169B31EF-C996-4625-B8E1-58703562121A}"/>
              </a:ext>
            </a:extLst>
          </p:cNvPr>
          <p:cNvSpPr/>
          <p:nvPr/>
        </p:nvSpPr>
        <p:spPr>
          <a:xfrm>
            <a:off x="539552" y="3122750"/>
            <a:ext cx="1475084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62" b="1" dirty="0" err="1">
                <a:ea typeface="Calibri" panose="020F0502020204030204" pitchFamily="34" charset="0"/>
              </a:rPr>
              <a:t>kagylósodás</a:t>
            </a:r>
            <a:endParaRPr lang="de-DE" sz="1662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FE7FD4E-4CBD-4131-A325-D13C674D35C3}"/>
              </a:ext>
            </a:extLst>
          </p:cNvPr>
          <p:cNvSpPr/>
          <p:nvPr/>
        </p:nvSpPr>
        <p:spPr>
          <a:xfrm>
            <a:off x="3923928" y="3122750"/>
            <a:ext cx="2090637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62" b="1" dirty="0">
                <a:ea typeface="Calibri" panose="020F0502020204030204" pitchFamily="34" charset="0"/>
              </a:rPr>
              <a:t>Pontszerű</a:t>
            </a:r>
            <a:r>
              <a:rPr lang="de-DE" sz="1662" b="1" dirty="0">
                <a:ea typeface="Calibri" panose="020F0502020204030204" pitchFamily="34" charset="0"/>
              </a:rPr>
              <a:t> </a:t>
            </a:r>
            <a:r>
              <a:rPr lang="de-DE" sz="1662" b="1" dirty="0" err="1">
                <a:ea typeface="Calibri" panose="020F0502020204030204" pitchFamily="34" charset="0"/>
              </a:rPr>
              <a:t>terhelés</a:t>
            </a:r>
            <a:endParaRPr lang="de-DE" sz="1662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E808D29E-2B36-4AD9-AB7E-F6D90493A843}"/>
              </a:ext>
            </a:extLst>
          </p:cNvPr>
          <p:cNvSpPr/>
          <p:nvPr/>
        </p:nvSpPr>
        <p:spPr>
          <a:xfrm>
            <a:off x="6661333" y="3108561"/>
            <a:ext cx="2303836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62" b="1" dirty="0" err="1">
                <a:ea typeface="Calibri" panose="020F0502020204030204" pitchFamily="34" charset="0"/>
              </a:rPr>
              <a:t>Hosszanti</a:t>
            </a:r>
            <a:r>
              <a:rPr lang="de-DE" sz="1662" b="1" dirty="0">
                <a:ea typeface="Calibri" panose="020F0502020204030204" pitchFamily="34" charset="0"/>
              </a:rPr>
              <a:t> </a:t>
            </a:r>
            <a:r>
              <a:rPr lang="de-DE" sz="1662" b="1" dirty="0" err="1">
                <a:ea typeface="Calibri" panose="020F0502020204030204" pitchFamily="34" charset="0"/>
              </a:rPr>
              <a:t>repedések</a:t>
            </a:r>
            <a:endParaRPr lang="de-DE" sz="1662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BA556167-F80D-4615-8B5D-F8EBBDAB6D26}"/>
              </a:ext>
            </a:extLst>
          </p:cNvPr>
          <p:cNvSpPr/>
          <p:nvPr/>
        </p:nvSpPr>
        <p:spPr>
          <a:xfrm>
            <a:off x="5221915" y="5942246"/>
            <a:ext cx="1309974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62" b="1" dirty="0" err="1">
                <a:ea typeface="Calibri" panose="020F0502020204030204" pitchFamily="34" charset="0"/>
              </a:rPr>
              <a:t>Szivárgó</a:t>
            </a:r>
            <a:r>
              <a:rPr lang="hu-HU" sz="1662" b="1" dirty="0">
                <a:ea typeface="Calibri" panose="020F0502020204030204" pitchFamily="34" charset="0"/>
              </a:rPr>
              <a:t> ív</a:t>
            </a:r>
            <a:endParaRPr lang="de-DE" sz="1662" dirty="0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A8A1DA17-BE17-4626-9687-1D376893AAD9}"/>
              </a:ext>
            </a:extLst>
          </p:cNvPr>
          <p:cNvSpPr/>
          <p:nvPr/>
        </p:nvSpPr>
        <p:spPr>
          <a:xfrm>
            <a:off x="2217864" y="5981157"/>
            <a:ext cx="1604927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62" b="1" dirty="0" err="1">
                <a:ea typeface="Calibri" panose="020F0502020204030204" pitchFamily="34" charset="0"/>
              </a:rPr>
              <a:t>Egyetlen</a:t>
            </a:r>
            <a:r>
              <a:rPr lang="de-DE" sz="1662" b="1" dirty="0">
                <a:ea typeface="Calibri" panose="020F0502020204030204" pitchFamily="34" charset="0"/>
              </a:rPr>
              <a:t> </a:t>
            </a:r>
            <a:r>
              <a:rPr lang="de-DE" sz="1662" b="1" dirty="0" err="1">
                <a:ea typeface="Calibri" panose="020F0502020204030204" pitchFamily="34" charset="0"/>
              </a:rPr>
              <a:t>furat</a:t>
            </a:r>
            <a:endParaRPr lang="de-DE" sz="1662" dirty="0"/>
          </a:p>
        </p:txBody>
      </p:sp>
    </p:spTree>
    <p:extLst>
      <p:ext uri="{BB962C8B-B14F-4D97-AF65-F5344CB8AC3E}">
        <p14:creationId xmlns:p14="http://schemas.microsoft.com/office/powerpoint/2010/main" val="2784520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>
            <a:extLst>
              <a:ext uri="{FF2B5EF4-FFF2-40B4-BE49-F238E27FC236}">
                <a16:creationId xmlns:a16="http://schemas.microsoft.com/office/drawing/2014/main" id="{8338ADD8-41D1-4B18-8E6C-9796E00B70D5}"/>
              </a:ext>
            </a:extLst>
          </p:cNvPr>
          <p:cNvSpPr txBox="1"/>
          <p:nvPr/>
        </p:nvSpPr>
        <p:spPr>
          <a:xfrm>
            <a:off x="8396121" y="4939910"/>
            <a:ext cx="116682" cy="117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17" eaLnBrk="1" fontAlgn="auto" hangingPunct="1">
              <a:lnSpc>
                <a:spcPts val="855"/>
              </a:lnSpc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8A8A8A"/>
                </a:solidFill>
                <a:latin typeface="Calibri"/>
                <a:cs typeface="Calibri"/>
              </a:rPr>
              <a:t>12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DC0A540D-5A7A-40B4-BA61-00462B623CA3}"/>
              </a:ext>
            </a:extLst>
          </p:cNvPr>
          <p:cNvSpPr/>
          <p:nvPr/>
        </p:nvSpPr>
        <p:spPr>
          <a:xfrm>
            <a:off x="182522" y="3894494"/>
            <a:ext cx="1435598" cy="1196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17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2B1AC0CF-6E3C-4B41-AD73-F7195E2756BE}"/>
              </a:ext>
            </a:extLst>
          </p:cNvPr>
          <p:cNvSpPr/>
          <p:nvPr/>
        </p:nvSpPr>
        <p:spPr>
          <a:xfrm>
            <a:off x="1621560" y="3903638"/>
            <a:ext cx="1619630" cy="1219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17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E551E678-3B88-4AE2-B0C7-1FDB7352B994}"/>
              </a:ext>
            </a:extLst>
          </p:cNvPr>
          <p:cNvSpPr/>
          <p:nvPr/>
        </p:nvSpPr>
        <p:spPr>
          <a:xfrm>
            <a:off x="3260621" y="3911639"/>
            <a:ext cx="1378458" cy="12115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17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D3DF07D2-487C-4FA8-8056-76BB43B0BA8A}"/>
              </a:ext>
            </a:extLst>
          </p:cNvPr>
          <p:cNvSpPr/>
          <p:nvPr/>
        </p:nvSpPr>
        <p:spPr>
          <a:xfrm>
            <a:off x="4664740" y="3903638"/>
            <a:ext cx="1613392" cy="12092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17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7">
            <a:extLst>
              <a:ext uri="{FF2B5EF4-FFF2-40B4-BE49-F238E27FC236}">
                <a16:creationId xmlns:a16="http://schemas.microsoft.com/office/drawing/2014/main" id="{100486AF-23B9-4FF0-9D52-E745B85B347F}"/>
              </a:ext>
            </a:extLst>
          </p:cNvPr>
          <p:cNvSpPr/>
          <p:nvPr/>
        </p:nvSpPr>
        <p:spPr>
          <a:xfrm>
            <a:off x="6297572" y="3929927"/>
            <a:ext cx="1267586" cy="11932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17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8">
            <a:extLst>
              <a:ext uri="{FF2B5EF4-FFF2-40B4-BE49-F238E27FC236}">
                <a16:creationId xmlns:a16="http://schemas.microsoft.com/office/drawing/2014/main" id="{9F0FD0C9-6403-4AD9-8B4D-7E12F5195C41}"/>
              </a:ext>
            </a:extLst>
          </p:cNvPr>
          <p:cNvSpPr/>
          <p:nvPr/>
        </p:nvSpPr>
        <p:spPr>
          <a:xfrm>
            <a:off x="7584590" y="3929927"/>
            <a:ext cx="1378458" cy="12115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17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26" name="object 9">
            <a:extLst>
              <a:ext uri="{FF2B5EF4-FFF2-40B4-BE49-F238E27FC236}">
                <a16:creationId xmlns:a16="http://schemas.microsoft.com/office/drawing/2014/main" id="{E287C5E5-7BD5-4E83-8F0B-F0F64EB6E2FC}"/>
              </a:ext>
            </a:extLst>
          </p:cNvPr>
          <p:cNvGraphicFramePr>
            <a:graphicFrameLocks noGrp="1"/>
          </p:cNvGraphicFramePr>
          <p:nvPr/>
        </p:nvGraphicFramePr>
        <p:xfrm>
          <a:off x="180236" y="3896780"/>
          <a:ext cx="8779667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8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3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63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887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660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sz="14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15°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15265">
                        <a:lnSpc>
                          <a:spcPct val="100000"/>
                        </a:lnSpc>
                        <a:spcBef>
                          <a:spcPts val="1580"/>
                        </a:spcBef>
                      </a:pPr>
                      <a:r>
                        <a:rPr sz="14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22,5°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03505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30°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65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45°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3505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60°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10413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90°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" name="Rechteck 29">
            <a:extLst>
              <a:ext uri="{FF2B5EF4-FFF2-40B4-BE49-F238E27FC236}">
                <a16:creationId xmlns:a16="http://schemas.microsoft.com/office/drawing/2014/main" id="{30482976-F589-40CF-8753-28F76F1D7AB7}"/>
              </a:ext>
            </a:extLst>
          </p:cNvPr>
          <p:cNvSpPr/>
          <p:nvPr/>
        </p:nvSpPr>
        <p:spPr>
          <a:xfrm>
            <a:off x="2559743" y="5316027"/>
            <a:ext cx="4020652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62" b="1" dirty="0">
                <a:ea typeface="Calibri" panose="020F0502020204030204" pitchFamily="34" charset="0"/>
              </a:rPr>
              <a:t>F</a:t>
            </a:r>
            <a:r>
              <a:rPr lang="de-DE" sz="1662" b="1" dirty="0" err="1">
                <a:ea typeface="Calibri" panose="020F0502020204030204" pitchFamily="34" charset="0"/>
              </a:rPr>
              <a:t>elújítható</a:t>
            </a:r>
            <a:r>
              <a:rPr lang="de-DE" sz="1662" b="1" dirty="0">
                <a:ea typeface="Calibri" panose="020F0502020204030204" pitchFamily="34" charset="0"/>
              </a:rPr>
              <a:t> </a:t>
            </a:r>
            <a:r>
              <a:rPr lang="de-DE" sz="1662" b="1" dirty="0" err="1">
                <a:ea typeface="Calibri" panose="020F0502020204030204" pitchFamily="34" charset="0"/>
              </a:rPr>
              <a:t>ívek</a:t>
            </a:r>
            <a:r>
              <a:rPr lang="hu-HU" sz="1662" b="1" dirty="0">
                <a:ea typeface="Calibri" panose="020F0502020204030204" pitchFamily="34" charset="0"/>
              </a:rPr>
              <a:t> nagyságának mértéke</a:t>
            </a:r>
            <a:endParaRPr lang="de-DE" sz="1662" dirty="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4BF33A22-71D8-4122-990D-5B7C62F98430}"/>
              </a:ext>
            </a:extLst>
          </p:cNvPr>
          <p:cNvSpPr/>
          <p:nvPr/>
        </p:nvSpPr>
        <p:spPr>
          <a:xfrm>
            <a:off x="6870989" y="3074585"/>
            <a:ext cx="1250663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62" b="1" dirty="0"/>
              <a:t>Lerakódás</a:t>
            </a:r>
            <a:endParaRPr lang="de-DE" sz="1662" dirty="0"/>
          </a:p>
        </p:txBody>
      </p:sp>
      <p:sp>
        <p:nvSpPr>
          <p:cNvPr id="27" name="object 2">
            <a:extLst>
              <a:ext uri="{FF2B5EF4-FFF2-40B4-BE49-F238E27FC236}">
                <a16:creationId xmlns:a16="http://schemas.microsoft.com/office/drawing/2014/main" id="{EA118711-30F0-4821-BFF7-092731742284}"/>
              </a:ext>
            </a:extLst>
          </p:cNvPr>
          <p:cNvSpPr txBox="1">
            <a:spLocks/>
          </p:cNvSpPr>
          <p:nvPr/>
        </p:nvSpPr>
        <p:spPr>
          <a:xfrm>
            <a:off x="132218" y="178999"/>
            <a:ext cx="7195662" cy="34153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86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eaLnBrk="1" hangingPunct="1"/>
            <a:r>
              <a:rPr lang="de-DE" altLang="de-DE" sz="2400" b="1" dirty="0" err="1">
                <a:solidFill>
                  <a:srgbClr val="008080"/>
                </a:solidFill>
              </a:rPr>
              <a:t>Sérülésminták</a:t>
            </a:r>
            <a:r>
              <a:rPr lang="hu-HU" altLang="de-DE" sz="2400" b="1" dirty="0">
                <a:solidFill>
                  <a:srgbClr val="008080"/>
                </a:solidFill>
              </a:rPr>
              <a:t> (opcionális)</a:t>
            </a:r>
            <a:endParaRPr lang="de-DE" altLang="de-DE" sz="2400" b="1" dirty="0">
              <a:solidFill>
                <a:schemeClr val="hlink"/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48F50632-2D63-4E42-808D-A12BEF7F6D3A}"/>
              </a:ext>
            </a:extLst>
          </p:cNvPr>
          <p:cNvSpPr txBox="1"/>
          <p:nvPr/>
        </p:nvSpPr>
        <p:spPr>
          <a:xfrm>
            <a:off x="7700703" y="1681060"/>
            <a:ext cx="1297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view</a:t>
            </a: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6F5D4C62-D520-4BA8-A0BA-27D88A1C5103}"/>
              </a:ext>
            </a:extLst>
          </p:cNvPr>
          <p:cNvGrpSpPr>
            <a:grpSpLocks noChangeAspect="1"/>
          </p:cNvGrpSpPr>
          <p:nvPr/>
        </p:nvGrpSpPr>
        <p:grpSpPr>
          <a:xfrm>
            <a:off x="180237" y="1048954"/>
            <a:ext cx="2689800" cy="1854727"/>
            <a:chOff x="6592653" y="4972311"/>
            <a:chExt cx="2265709" cy="1290479"/>
          </a:xfrm>
        </p:grpSpPr>
        <p:pic>
          <p:nvPicPr>
            <p:cNvPr id="39" name="Grafik 38" descr="Ein Bild, das Text, Elektronik, Screenshot enthält.&#10;&#10;Automatisch generierte Beschreibung">
              <a:extLst>
                <a:ext uri="{FF2B5EF4-FFF2-40B4-BE49-F238E27FC236}">
                  <a16:creationId xmlns:a16="http://schemas.microsoft.com/office/drawing/2014/main" id="{32768949-9A25-4C7E-ADBE-BCB46461F769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85" r="1689"/>
            <a:stretch/>
          </p:blipFill>
          <p:spPr bwMode="auto">
            <a:xfrm>
              <a:off x="6592653" y="4972311"/>
              <a:ext cx="2265709" cy="12904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99CC5B69-E271-4D6B-872B-4AA83041E9A8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9662" y="5541821"/>
              <a:ext cx="1028700" cy="7209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" name="Rechteck 40">
            <a:extLst>
              <a:ext uri="{FF2B5EF4-FFF2-40B4-BE49-F238E27FC236}">
                <a16:creationId xmlns:a16="http://schemas.microsoft.com/office/drawing/2014/main" id="{14D8A9C8-FDB3-45CD-A7D6-89B40262A2BB}"/>
              </a:ext>
            </a:extLst>
          </p:cNvPr>
          <p:cNvSpPr/>
          <p:nvPr/>
        </p:nvSpPr>
        <p:spPr>
          <a:xfrm>
            <a:off x="147320" y="3095245"/>
            <a:ext cx="1343638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62" b="1" dirty="0"/>
              <a:t>Dupla </a:t>
            </a:r>
            <a:r>
              <a:rPr lang="de-DE" sz="1662" b="1" dirty="0" err="1"/>
              <a:t>furat</a:t>
            </a:r>
            <a:endParaRPr lang="de-DE" sz="1662" dirty="0">
              <a:solidFill>
                <a:srgbClr val="FF0000"/>
              </a:solidFill>
            </a:endParaRPr>
          </a:p>
        </p:txBody>
      </p:sp>
      <p:sp>
        <p:nvSpPr>
          <p:cNvPr id="42" name="object 11">
            <a:extLst>
              <a:ext uri="{FF2B5EF4-FFF2-40B4-BE49-F238E27FC236}">
                <a16:creationId xmlns:a16="http://schemas.microsoft.com/office/drawing/2014/main" id="{D6B51E5F-DC5C-44F3-9815-E53961E6BB77}"/>
              </a:ext>
            </a:extLst>
          </p:cNvPr>
          <p:cNvSpPr>
            <a:spLocks noChangeAspect="1"/>
          </p:cNvSpPr>
          <p:nvPr/>
        </p:nvSpPr>
        <p:spPr>
          <a:xfrm>
            <a:off x="3160579" y="1000465"/>
            <a:ext cx="2700000" cy="196075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17" eaLnBrk="1" fontAlgn="auto" hangingPunct="1">
              <a:spcBef>
                <a:spcPts val="0"/>
              </a:spcBef>
              <a:spcAft>
                <a:spcPts val="0"/>
              </a:spcAft>
            </a:pPr>
            <a:endParaRPr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7497CBEA-F924-4942-A103-DCEB123108DE}"/>
              </a:ext>
            </a:extLst>
          </p:cNvPr>
          <p:cNvSpPr/>
          <p:nvPr/>
        </p:nvSpPr>
        <p:spPr>
          <a:xfrm>
            <a:off x="2867830" y="3095244"/>
            <a:ext cx="3797835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62" b="1" dirty="0" err="1">
                <a:ea typeface="Calibri" panose="020F0502020204030204" pitchFamily="34" charset="0"/>
              </a:rPr>
              <a:t>Keresztirányú</a:t>
            </a:r>
            <a:r>
              <a:rPr lang="de-DE" sz="1662" b="1" dirty="0">
                <a:ea typeface="Calibri" panose="020F0502020204030204" pitchFamily="34" charset="0"/>
              </a:rPr>
              <a:t> </a:t>
            </a:r>
            <a:r>
              <a:rPr lang="de-DE" sz="1662" b="1" dirty="0" err="1">
                <a:ea typeface="Calibri" panose="020F0502020204030204" pitchFamily="34" charset="0"/>
              </a:rPr>
              <a:t>repedések</a:t>
            </a:r>
            <a:r>
              <a:rPr lang="de-DE" sz="1662" b="1" dirty="0">
                <a:ea typeface="Calibri" panose="020F0502020204030204" pitchFamily="34" charset="0"/>
              </a:rPr>
              <a:t> </a:t>
            </a:r>
            <a:r>
              <a:rPr lang="de-DE" sz="1662" b="1" dirty="0" err="1">
                <a:ea typeface="Calibri" panose="020F0502020204030204" pitchFamily="34" charset="0"/>
              </a:rPr>
              <a:t>hajlítással</a:t>
            </a:r>
            <a:endParaRPr lang="de-DE" sz="1662" dirty="0"/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D1AC9E57-2DF5-44FA-8FA7-C8D0C46EB991}"/>
              </a:ext>
            </a:extLst>
          </p:cNvPr>
          <p:cNvGrpSpPr>
            <a:grpSpLocks noChangeAspect="1"/>
          </p:cNvGrpSpPr>
          <p:nvPr/>
        </p:nvGrpSpPr>
        <p:grpSpPr>
          <a:xfrm>
            <a:off x="6192480" y="971192"/>
            <a:ext cx="2700000" cy="1901442"/>
            <a:chOff x="5411724" y="1661682"/>
            <a:chExt cx="3144392" cy="2149841"/>
          </a:xfrm>
        </p:grpSpPr>
        <p:sp>
          <p:nvSpPr>
            <p:cNvPr id="45" name="object 10">
              <a:extLst>
                <a:ext uri="{FF2B5EF4-FFF2-40B4-BE49-F238E27FC236}">
                  <a16:creationId xmlns:a16="http://schemas.microsoft.com/office/drawing/2014/main" id="{AD52A7B4-0858-4D56-B4B3-D9630D6EADB0}"/>
                </a:ext>
              </a:extLst>
            </p:cNvPr>
            <p:cNvSpPr/>
            <p:nvPr/>
          </p:nvSpPr>
          <p:spPr>
            <a:xfrm>
              <a:off x="5411724" y="1714500"/>
              <a:ext cx="3144392" cy="2097023"/>
            </a:xfrm>
            <a:prstGeom prst="rect">
              <a:avLst/>
            </a:prstGeom>
            <a:blipFill>
              <a:blip r:embed="rId11" cstate="print"/>
              <a:stretch>
                <a:fillRect r="-100218"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6" name="object 10">
              <a:extLst>
                <a:ext uri="{FF2B5EF4-FFF2-40B4-BE49-F238E27FC236}">
                  <a16:creationId xmlns:a16="http://schemas.microsoft.com/office/drawing/2014/main" id="{DCC2D06A-803A-4C68-A284-F4B85F8B95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20116" y="1714500"/>
              <a:ext cx="1836000" cy="1206639"/>
            </a:xfrm>
            <a:prstGeom prst="rect">
              <a:avLst/>
            </a:prstGeom>
            <a:blipFill>
              <a:blip r:embed="rId11" cstate="print"/>
              <a:stretch>
                <a:fillRect l="-100218" t="-1" b="-1474"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0805FA21-7B11-4258-84C9-A1AD0A1F60F9}"/>
                </a:ext>
              </a:extLst>
            </p:cNvPr>
            <p:cNvSpPr txBox="1"/>
            <p:nvPr/>
          </p:nvSpPr>
          <p:spPr>
            <a:xfrm>
              <a:off x="6720116" y="1661682"/>
              <a:ext cx="162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Detailed view</a:t>
              </a:r>
            </a:p>
          </p:txBody>
        </p:sp>
      </p:grpSp>
      <p:sp>
        <p:nvSpPr>
          <p:cNvPr id="48" name="Textfeld 47">
            <a:extLst>
              <a:ext uri="{FF2B5EF4-FFF2-40B4-BE49-F238E27FC236}">
                <a16:creationId xmlns:a16="http://schemas.microsoft.com/office/drawing/2014/main" id="{A8FB1E68-FFCC-40F1-BE0B-7123CC5EED88}"/>
              </a:ext>
            </a:extLst>
          </p:cNvPr>
          <p:cNvSpPr txBox="1"/>
          <p:nvPr/>
        </p:nvSpPr>
        <p:spPr>
          <a:xfrm>
            <a:off x="1602138" y="1807811"/>
            <a:ext cx="1297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view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12657E7D-B2E2-418D-90EF-12918282E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00" y="140400"/>
            <a:ext cx="7812567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de-DE" sz="2800" b="1" dirty="0">
                <a:solidFill>
                  <a:schemeClr val="hlink"/>
                </a:solidFill>
                <a:sym typeface="Wingdings" panose="05000000000000000000" pitchFamily="2" charset="2"/>
              </a:rPr>
              <a:t>Tesztelt termékek</a:t>
            </a:r>
            <a:endParaRPr lang="de-DE" altLang="de-DE" sz="2800" b="1" dirty="0">
              <a:solidFill>
                <a:schemeClr val="hlink"/>
              </a:solidFill>
            </a:endParaRP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929C7687-7CC0-4FB8-80E0-7A4CCAD4F2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087394"/>
              </p:ext>
            </p:extLst>
          </p:nvPr>
        </p:nvGraphicFramePr>
        <p:xfrm>
          <a:off x="192380" y="1772816"/>
          <a:ext cx="8759240" cy="3563904"/>
        </p:xfrm>
        <a:graphic>
          <a:graphicData uri="http://schemas.openxmlformats.org/drawingml/2006/table">
            <a:tbl>
              <a:tblPr firstRow="1" firstCol="1" bandRow="1"/>
              <a:tblGrid>
                <a:gridCol w="4217840">
                  <a:extLst>
                    <a:ext uri="{9D8B030D-6E8A-4147-A177-3AD203B41FA5}">
                      <a16:colId xmlns:a16="http://schemas.microsoft.com/office/drawing/2014/main" val="296647725"/>
                    </a:ext>
                  </a:extLst>
                </a:gridCol>
                <a:gridCol w="4541400">
                  <a:extLst>
                    <a:ext uri="{9D8B030D-6E8A-4147-A177-3AD203B41FA5}">
                      <a16:colId xmlns:a16="http://schemas.microsoft.com/office/drawing/2014/main" val="3562746100"/>
                    </a:ext>
                  </a:extLst>
                </a:gridCol>
              </a:tblGrid>
              <a:tr h="3959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2400" b="1" kern="1200" dirty="0">
                          <a:solidFill>
                            <a:srgbClr val="F2F2F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Bélésrendszer</a:t>
                      </a:r>
                      <a:endParaRPr lang="de-DE" sz="2400" b="1" kern="1200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2400" b="1" kern="1200" dirty="0">
                          <a:solidFill>
                            <a:srgbClr val="F2F2F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Gyártó</a:t>
                      </a:r>
                      <a:endParaRPr lang="de-DE" sz="2400" b="1" kern="1200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026992"/>
                  </a:ext>
                </a:extLst>
              </a:tr>
              <a:tr h="3960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hu-HU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Helyszínen kikeményedő béléscső </a:t>
                      </a:r>
                      <a:r>
                        <a:rPr lang="de-DE" sz="200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(CIPP)</a:t>
                      </a:r>
                      <a:endParaRPr lang="de-DE" sz="2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de-DE" sz="1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6203002"/>
                  </a:ext>
                </a:extLst>
              </a:tr>
              <a:tr h="39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Esders </a:t>
                      </a:r>
                      <a:r>
                        <a:rPr lang="de-DE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HPS Liner 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Esders </a:t>
                      </a:r>
                      <a:r>
                        <a:rPr lang="de-DE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Pipeline Service GmbH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241105"/>
                  </a:ext>
                </a:extLst>
              </a:tr>
              <a:tr h="39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Nordiflow W PE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NordiTube Technologies SE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639138"/>
                  </a:ext>
                </a:extLst>
              </a:tr>
              <a:tr h="39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SaniPipe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Amex Sanivar AG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834100"/>
                  </a:ext>
                </a:extLst>
              </a:tr>
              <a:tr h="39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Starline Structure-S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KARL WEISS Technologies GmbH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159071"/>
                  </a:ext>
                </a:extLst>
              </a:tr>
              <a:tr h="3960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DE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Close-fit </a:t>
                      </a:r>
                      <a:r>
                        <a:rPr lang="hu-HU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bélelés</a:t>
                      </a:r>
                      <a:endParaRPr lang="de-DE" sz="2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de-DE" sz="1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5035785"/>
                  </a:ext>
                </a:extLst>
              </a:tr>
              <a:tr h="39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Compact Pipe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Wavin GmbH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3369177"/>
                  </a:ext>
                </a:extLst>
              </a:tr>
              <a:tr h="39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egeLiner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egeplast international GmbH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876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6018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B0FFC0B4-C0A6-4334-8750-7865AD9586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972468"/>
              </p:ext>
            </p:extLst>
          </p:nvPr>
        </p:nvGraphicFramePr>
        <p:xfrm>
          <a:off x="179512" y="654931"/>
          <a:ext cx="8856986" cy="6095708"/>
        </p:xfrm>
        <a:graphic>
          <a:graphicData uri="http://schemas.openxmlformats.org/drawingml/2006/table">
            <a:tbl>
              <a:tblPr firstRow="1" bandRow="1"/>
              <a:tblGrid>
                <a:gridCol w="3799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5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5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65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089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2000" b="1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Evaluation </a:t>
                      </a:r>
                      <a:r>
                        <a:rPr lang="de-DE" altLang="de-DE" sz="2000" b="1" dirty="0" err="1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Scheme</a:t>
                      </a:r>
                      <a:endParaRPr lang="de-DE" altLang="de-DE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25966" marR="25966" marT="12983" marB="1298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966" marR="25966" marT="12983" marB="1298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966" marR="25966" marT="12983" marB="1298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966" marR="25966" marT="12983" marB="1298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739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Tömörség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966" marR="25966" marT="12983" marB="1298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A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de-DE" sz="16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45%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" marR="5263" marT="52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AC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de-DE" sz="1600" b="1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Minőségbiztosítás</a:t>
                      </a:r>
                      <a:endParaRPr lang="de-DE" sz="16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" marR="5263" marT="52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A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15%</a:t>
                      </a:r>
                    </a:p>
                  </a:txBody>
                  <a:tcPr marL="25966" marR="25966" marT="12983" marB="1298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A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988">
                <a:tc row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Sz</a:t>
                      </a:r>
                      <a:r>
                        <a:rPr lang="hu-H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várgás</a:t>
                      </a:r>
                      <a:r>
                        <a:rPr lang="hu-H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 tömörség</a:t>
                      </a:r>
                      <a:endParaRPr lang="de-DE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80975" marR="0" lvl="0" indent="-180975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hu-HU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Kár kialakulása előtt</a:t>
                      </a:r>
                      <a:r>
                        <a:rPr lang="de-D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20%</a:t>
                      </a:r>
                    </a:p>
                    <a:p>
                      <a:pPr marL="180975" marR="0" lvl="0" indent="-180975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hu-HU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Kár kialakulása után</a:t>
                      </a:r>
                      <a:r>
                        <a:rPr lang="de-D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30%</a:t>
                      </a:r>
                    </a:p>
                    <a:p>
                      <a:pPr marL="180975" marR="0" lvl="0" indent="-180975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de-DE" sz="16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különleges</a:t>
                      </a:r>
                      <a:r>
                        <a:rPr lang="de-D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6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üzemeltetési</a:t>
                      </a:r>
                      <a:r>
                        <a:rPr lang="de-D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6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feltételek</a:t>
                      </a:r>
                      <a:r>
                        <a:rPr lang="de-D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30%</a:t>
                      </a:r>
                    </a:p>
                    <a:p>
                      <a:pPr marL="180975" marR="0" lvl="0" indent="-180975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de-D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</a:t>
                      </a:r>
                      <a:r>
                        <a:rPr lang="de-DE" sz="16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próbatestek</a:t>
                      </a:r>
                      <a:r>
                        <a:rPr lang="de-D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6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tömörsége</a:t>
                      </a:r>
                      <a:r>
                        <a:rPr lang="de-D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20%</a:t>
                      </a:r>
                    </a:p>
                  </a:txBody>
                  <a:tcPr marL="25966" marR="25966" marT="12983" marB="1298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80%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966" marR="25966" marT="12983" marB="1298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Eljárási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útmutató</a:t>
                      </a:r>
                      <a:endParaRPr lang="de-DE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515" marR="56515" marT="27940" marB="279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25966" marR="25966" marT="12983" marB="1298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24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Képzések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 a </a:t>
                      </a: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gyártó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által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kínált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tanfolyamok</a:t>
                      </a:r>
                      <a:endParaRPr lang="de-DE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 </a:t>
                      </a: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telepítő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képzési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bizonyítványai</a:t>
                      </a:r>
                      <a:endParaRPr lang="de-DE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515" marR="56515" marT="27940" marB="279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25966" marR="25966" marT="12983" marB="1298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7317289"/>
                  </a:ext>
                </a:extLst>
              </a:tr>
              <a:tr h="28195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Vizsgálati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tanúsítványok</a:t>
                      </a:r>
                      <a:endParaRPr lang="de-DE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515" marR="56515" marT="27940" marB="2794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25966" marR="25966" marT="12983" marB="1298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2065568"/>
                  </a:ext>
                </a:extLst>
              </a:tr>
              <a:tr h="2772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Beszivárgási tömörség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966" marR="25966" marT="12983" marB="1298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25966" marR="25966" marT="12983" marB="1298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Belső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és </a:t>
                      </a: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külső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vizsgálat</a:t>
                      </a:r>
                      <a:endParaRPr lang="de-DE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515" marR="56515" marT="27940" marB="279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25966" marR="25966" marT="12983" marB="1298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2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lang="de-DE" sz="16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600" b="1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Szerkezeti</a:t>
                      </a:r>
                      <a:r>
                        <a:rPr lang="de-DE" sz="16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600" b="1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stabilitás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966" marR="25966" marT="12983" marB="1298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A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966" marR="25966" marT="12983" marB="1298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AC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77819"/>
                  </a:ext>
                </a:extLst>
              </a:tr>
              <a:tr h="34343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Teherbíró kapacitás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(K.O. criterion)</a:t>
                      </a:r>
                      <a:endParaRPr lang="de-DE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515" marR="56515" marT="27940" marB="279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de-D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50%</a:t>
                      </a:r>
                    </a:p>
                  </a:txBody>
                  <a:tcPr marL="25966" marR="25966" marT="12983" marB="1298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Rendellenességek</a:t>
                      </a:r>
                      <a:endParaRPr lang="de-DE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515" marR="56515" marT="27940" marB="279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907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Statikai </a:t>
                      </a:r>
                      <a:r>
                        <a:rPr lang="hu-HU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teherbírés</a:t>
                      </a:r>
                      <a:endParaRPr lang="de-DE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515" marR="56515" marT="27940" marB="279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30%</a:t>
                      </a:r>
                    </a:p>
                  </a:txBody>
                  <a:tcPr marL="25966" marR="25966" marT="12983" marB="1298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Kiegészítő információk</a:t>
                      </a:r>
                      <a:endParaRPr lang="de-DE" sz="16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515" marR="56515" marT="27940" marB="279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A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4DA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64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Anyag és geometria</a:t>
                      </a:r>
                      <a:endParaRPr lang="de-DE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515" marR="56515" marT="27940" marB="279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25966" marR="25966" marT="12983" marB="1298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Ellenálló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képesség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pontterheléssel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| </a:t>
                      </a: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fémcsúcs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| </a:t>
                      </a: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lerakódás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| </a:t>
                      </a: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ív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| </a:t>
                      </a:r>
                      <a:r>
                        <a:rPr lang="hu-H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Hajlítási képesség</a:t>
                      </a:r>
                      <a:endParaRPr lang="de-DE" sz="16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6515" marR="56515" marT="27940" marB="279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6432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Üzemelési biztonság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966" marR="25966" marT="12983" marB="1298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A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de-DE" sz="16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15%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966" marR="25966" marT="12983" marB="1298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ACD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301388"/>
                  </a:ext>
                </a:extLst>
              </a:tr>
              <a:tr h="376714">
                <a:tc row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Átfogó vizuális benyomás</a:t>
                      </a:r>
                      <a:endParaRPr lang="de-DE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80975" lvl="0" indent="-180975" algn="l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Bélelés után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20% </a:t>
                      </a:r>
                      <a:endParaRPr lang="de-DE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80975" lvl="0" indent="-180975" algn="l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Tisztítás után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40%</a:t>
                      </a:r>
                      <a:endParaRPr lang="de-DE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80975" lvl="0" indent="-180975" algn="l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Vizsgálatok elvégzése után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40%</a:t>
                      </a:r>
                      <a:endParaRPr lang="de-DE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966" marR="25966" marT="12983" marB="1298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de-DE" sz="16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lang="de-DE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966" marR="25966" marT="12983" marB="1298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Fal szerkezet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6515" marR="56515" marT="27940" marB="279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" marR="5263" marT="52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12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Falvastagság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6515" marR="56515" marT="27940" marB="2794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" marR="5263" marT="52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1294734"/>
                  </a:ext>
                </a:extLst>
              </a:tr>
              <a:tr h="32754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Telepítési technológia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15" marR="56515" marT="27940" marB="2794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" marR="5263" marT="52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3051582"/>
                  </a:ext>
                </a:extLst>
              </a:tr>
              <a:tr h="30296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Hidraulikai veszteség</a:t>
                      </a:r>
                      <a:endParaRPr lang="de-DE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515" marR="56515" marT="27940" marB="279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966" marR="25966" marT="12983" marB="1298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Kikeményedési folyamat és idő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6515" marR="56515" marT="27940" marB="279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" marR="5263" marT="52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17299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Gyűrődés és belógás</a:t>
                      </a:r>
                      <a:endParaRPr lang="de-DE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515" marR="56515" marT="27940" marB="279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966" marR="25966" marT="12983" marB="1298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Csatlakozás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típus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gyártó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15" marR="56515" marT="27940" marB="279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5263" marR="5263" marT="52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Keresztmetszet csökkenés</a:t>
                      </a:r>
                      <a:endParaRPr lang="de-DE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515" marR="56515" marT="27940" marB="279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966" marR="25966" marT="12983" marB="1298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indent="-27305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Teljes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létesítési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idő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napok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 </a:t>
                      </a: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helyszínen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5263" marR="5263" marT="52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1879509"/>
                  </a:ext>
                </a:extLst>
              </a:tr>
            </a:tbl>
          </a:graphicData>
        </a:graphic>
      </p:graphicFrame>
      <p:sp>
        <p:nvSpPr>
          <p:cNvPr id="3" name="Rectangle 6">
            <a:extLst>
              <a:ext uri="{FF2B5EF4-FFF2-40B4-BE49-F238E27FC236}">
                <a16:creationId xmlns:a16="http://schemas.microsoft.com/office/drawing/2014/main" id="{F66E5473-7C64-48F6-89EA-4C8F475FD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00" y="140400"/>
            <a:ext cx="74898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 sz="2800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182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feld 1"/>
          <p:cNvSpPr txBox="1">
            <a:spLocks noChangeArrowheads="1"/>
          </p:cNvSpPr>
          <p:nvPr/>
        </p:nvSpPr>
        <p:spPr bwMode="auto">
          <a:xfrm>
            <a:off x="575468" y="1988840"/>
            <a:ext cx="7993063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de-DE" sz="7000" b="1" dirty="0"/>
              <a:t>Érvénytelenítési kritérium</a:t>
            </a:r>
            <a:endParaRPr lang="de-DE" altLang="de-DE" sz="7000" b="1" dirty="0"/>
          </a:p>
          <a:p>
            <a:pPr algn="ctr"/>
            <a:endParaRPr lang="de-DE" altLang="de-DE" sz="5400" dirty="0"/>
          </a:p>
        </p:txBody>
      </p:sp>
    </p:spTree>
    <p:extLst>
      <p:ext uri="{BB962C8B-B14F-4D97-AF65-F5344CB8AC3E}">
        <p14:creationId xmlns:p14="http://schemas.microsoft.com/office/powerpoint/2010/main" val="1306625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>
            <a:extLst>
              <a:ext uri="{FF2B5EF4-FFF2-40B4-BE49-F238E27FC236}">
                <a16:creationId xmlns:a16="http://schemas.microsoft.com/office/drawing/2014/main" id="{8D19B3A6-3A46-46C3-95AA-A97A17489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290" y="795885"/>
            <a:ext cx="8532000" cy="461665"/>
          </a:xfrm>
          <a:prstGeom prst="rect">
            <a:avLst/>
          </a:pr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2400" b="1" dirty="0" err="1">
                <a:solidFill>
                  <a:schemeClr val="bg1"/>
                </a:solidFill>
              </a:rPr>
              <a:t>Stabilitás</a:t>
            </a:r>
            <a:r>
              <a:rPr lang="de-DE" altLang="de-DE" sz="2400" b="1" dirty="0">
                <a:solidFill>
                  <a:schemeClr val="bg1"/>
                </a:solidFill>
              </a:rPr>
              <a:t> - a </a:t>
            </a:r>
            <a:r>
              <a:rPr lang="de-DE" altLang="de-DE" sz="2400" b="1" dirty="0" err="1">
                <a:solidFill>
                  <a:schemeClr val="bg1"/>
                </a:solidFill>
              </a:rPr>
              <a:t>szerkezet</a:t>
            </a:r>
            <a:r>
              <a:rPr lang="de-DE" altLang="de-DE" sz="2400" b="1" dirty="0">
                <a:solidFill>
                  <a:schemeClr val="bg1"/>
                </a:solidFill>
              </a:rPr>
              <a:t> </a:t>
            </a:r>
            <a:r>
              <a:rPr lang="de-DE" altLang="de-DE" sz="2400" b="1" dirty="0" err="1">
                <a:solidFill>
                  <a:schemeClr val="bg1"/>
                </a:solidFill>
              </a:rPr>
              <a:t>teherbírása</a:t>
            </a:r>
            <a:endParaRPr lang="de-DE" altLang="de-DE" sz="2400" b="1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D0C11F3-B070-4D90-B7D6-E3EEB8323631}"/>
              </a:ext>
            </a:extLst>
          </p:cNvPr>
          <p:cNvSpPr txBox="1"/>
          <p:nvPr/>
        </p:nvSpPr>
        <p:spPr>
          <a:xfrm>
            <a:off x="288000" y="1409736"/>
            <a:ext cx="8827308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400" indent="-284400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de-DE" sz="2400" b="1" dirty="0"/>
              <a:t>A </a:t>
            </a:r>
            <a:r>
              <a:rPr lang="de-DE" sz="2400" b="1" dirty="0" err="1"/>
              <a:t>rendszer</a:t>
            </a:r>
            <a:r>
              <a:rPr lang="de-DE" sz="2400" b="1" dirty="0"/>
              <a:t> </a:t>
            </a:r>
            <a:r>
              <a:rPr lang="hu-HU" sz="2400" b="1" dirty="0"/>
              <a:t>összeszakadása</a:t>
            </a:r>
            <a:r>
              <a:rPr lang="de-DE" sz="2400" b="1" dirty="0"/>
              <a:t> </a:t>
            </a:r>
            <a:r>
              <a:rPr lang="de-DE" sz="2400" b="1" dirty="0" err="1"/>
              <a:t>vagy</a:t>
            </a:r>
            <a:r>
              <a:rPr lang="de-DE" sz="2400" b="1" dirty="0"/>
              <a:t> </a:t>
            </a:r>
            <a:r>
              <a:rPr lang="de-DE" sz="2400" b="1" dirty="0" err="1"/>
              <a:t>szétrobbanása</a:t>
            </a:r>
            <a:r>
              <a:rPr lang="de-DE" sz="2400" b="1" dirty="0"/>
              <a:t> </a:t>
            </a:r>
            <a:r>
              <a:rPr lang="de-DE" sz="2400" b="1" dirty="0" err="1"/>
              <a:t>esetén</a:t>
            </a:r>
            <a:endParaRPr lang="hu-HU" sz="2400" b="1" dirty="0"/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</a:pPr>
            <a:r>
              <a:rPr lang="hu-HU" sz="2400" dirty="0"/>
              <a:t>Az irányítóbizottság határozata az A. osztályú bélésként való használhatóságról</a:t>
            </a:r>
            <a:endParaRPr lang="de-DE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0C9573-B367-4FE0-AAC1-E52C324D0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00" y="140400"/>
            <a:ext cx="7812567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800" b="1" dirty="0">
                <a:solidFill>
                  <a:schemeClr val="hlink"/>
                </a:solidFill>
                <a:sym typeface="Wingdings" panose="05000000000000000000" pitchFamily="2" charset="2"/>
              </a:rPr>
              <a:t>Knock-out </a:t>
            </a:r>
            <a:r>
              <a:rPr lang="hu-HU" altLang="de-DE" sz="2800" b="1" dirty="0">
                <a:solidFill>
                  <a:schemeClr val="hlink"/>
                </a:solidFill>
                <a:sym typeface="Wingdings" panose="05000000000000000000" pitchFamily="2" charset="2"/>
              </a:rPr>
              <a:t>kritérium</a:t>
            </a:r>
            <a:endParaRPr lang="de-DE" altLang="de-DE" sz="2800" b="1" dirty="0">
              <a:solidFill>
                <a:schemeClr val="hlink"/>
              </a:solid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772074D-B77F-4629-AE5A-F5D67CDC8AEA}"/>
              </a:ext>
            </a:extLst>
          </p:cNvPr>
          <p:cNvSpPr/>
          <p:nvPr/>
        </p:nvSpPr>
        <p:spPr>
          <a:xfrm>
            <a:off x="323636" y="3247662"/>
            <a:ext cx="8496728" cy="1631216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lvl="1" algn="ctr" eaLnBrk="1" hangingPunct="1">
              <a:spcBef>
                <a:spcPts val="0"/>
              </a:spcBef>
              <a:spcAft>
                <a:spcPts val="600"/>
              </a:spcAft>
              <a:buClr>
                <a:srgbClr val="008080"/>
              </a:buClr>
            </a:pPr>
            <a:r>
              <a:rPr lang="de-DE" sz="2400" dirty="0"/>
              <a:t>Ha </a:t>
            </a:r>
            <a:r>
              <a:rPr lang="de-DE" sz="2400" dirty="0" err="1"/>
              <a:t>az</a:t>
            </a:r>
            <a:r>
              <a:rPr lang="de-DE" sz="2400" dirty="0"/>
              <a:t> </a:t>
            </a:r>
            <a:r>
              <a:rPr lang="de-DE" sz="2400" dirty="0" err="1"/>
              <a:t>Irányítóbizottság</a:t>
            </a:r>
            <a:r>
              <a:rPr lang="de-DE" sz="2400" dirty="0"/>
              <a:t> </a:t>
            </a:r>
            <a:r>
              <a:rPr lang="de-DE" sz="2400" dirty="0" err="1"/>
              <a:t>úgy</a:t>
            </a:r>
            <a:r>
              <a:rPr lang="de-DE" sz="2400" dirty="0"/>
              <a:t> </a:t>
            </a:r>
            <a:r>
              <a:rPr lang="de-DE" sz="2400" dirty="0" err="1"/>
              <a:t>értékeli</a:t>
            </a:r>
            <a:r>
              <a:rPr lang="de-DE" sz="2400" dirty="0"/>
              <a:t> a </a:t>
            </a:r>
            <a:r>
              <a:rPr lang="de-DE" sz="2400" dirty="0" err="1"/>
              <a:t>rendszert</a:t>
            </a:r>
            <a:r>
              <a:rPr lang="de-DE" sz="2400" dirty="0"/>
              <a:t>, </a:t>
            </a:r>
            <a:r>
              <a:rPr lang="de-DE" sz="2400" dirty="0" err="1"/>
              <a:t>hogy</a:t>
            </a:r>
            <a:r>
              <a:rPr lang="de-DE" sz="2400" dirty="0"/>
              <a:t> </a:t>
            </a:r>
            <a:r>
              <a:rPr lang="de-DE" sz="2400" b="1" dirty="0"/>
              <a:t>"</a:t>
            </a:r>
            <a:r>
              <a:rPr lang="de-DE" sz="2400" b="1" dirty="0" err="1"/>
              <a:t>nem</a:t>
            </a:r>
            <a:r>
              <a:rPr lang="de-DE" sz="2400" b="1" dirty="0"/>
              <a:t> </a:t>
            </a:r>
            <a:r>
              <a:rPr lang="de-DE" sz="2400" b="1" dirty="0" err="1"/>
              <a:t>használható</a:t>
            </a:r>
            <a:r>
              <a:rPr lang="de-DE" sz="2400" b="1" dirty="0"/>
              <a:t> A </a:t>
            </a:r>
            <a:r>
              <a:rPr lang="de-DE" sz="2400" b="1" dirty="0" err="1"/>
              <a:t>osztályú</a:t>
            </a:r>
            <a:r>
              <a:rPr lang="de-DE" sz="2400" b="1" dirty="0"/>
              <a:t> </a:t>
            </a:r>
            <a:r>
              <a:rPr lang="de-DE" sz="2400" b="1" dirty="0" err="1"/>
              <a:t>bélésként</a:t>
            </a:r>
            <a:r>
              <a:rPr lang="de-DE" sz="2400" b="1" dirty="0"/>
              <a:t>"</a:t>
            </a:r>
            <a:r>
              <a:rPr lang="de-DE" sz="2400" dirty="0"/>
              <a:t>, </a:t>
            </a:r>
            <a:r>
              <a:rPr lang="de-DE" sz="2400" dirty="0" err="1"/>
              <a:t>akkor</a:t>
            </a:r>
            <a:r>
              <a:rPr lang="de-DE" sz="2400" dirty="0"/>
              <a:t> a </a:t>
            </a:r>
            <a:r>
              <a:rPr lang="de-DE" sz="2400" dirty="0" err="1"/>
              <a:t>többi</a:t>
            </a:r>
            <a:r>
              <a:rPr lang="de-DE" sz="2400" dirty="0"/>
              <a:t> </a:t>
            </a:r>
            <a:r>
              <a:rPr lang="de-DE" sz="2400" dirty="0" err="1"/>
              <a:t>részminősítéstől</a:t>
            </a:r>
            <a:r>
              <a:rPr lang="de-DE" sz="2400" dirty="0"/>
              <a:t> </a:t>
            </a:r>
            <a:r>
              <a:rPr lang="de-DE" sz="2400" dirty="0" err="1"/>
              <a:t>függetlenül</a:t>
            </a:r>
            <a:r>
              <a:rPr lang="de-DE" sz="2400" dirty="0"/>
              <a:t> </a:t>
            </a:r>
            <a:r>
              <a:rPr lang="de-DE" sz="2400" dirty="0" err="1"/>
              <a:t>az</a:t>
            </a:r>
            <a:r>
              <a:rPr lang="de-DE" sz="2400" dirty="0"/>
              <a:t> „</a:t>
            </a:r>
            <a:r>
              <a:rPr lang="hu-HU" sz="2400" dirty="0"/>
              <a:t>ELÉGTELEN</a:t>
            </a:r>
            <a:r>
              <a:rPr lang="de-DE" sz="2400" dirty="0"/>
              <a:t> (6.0)" IKT </a:t>
            </a:r>
            <a:r>
              <a:rPr lang="de-DE" sz="2400" dirty="0" err="1"/>
              <a:t>vizsgálati</a:t>
            </a:r>
            <a:r>
              <a:rPr lang="de-DE" sz="2400" dirty="0"/>
              <a:t> </a:t>
            </a:r>
            <a:r>
              <a:rPr lang="de-DE" sz="2400" dirty="0" err="1"/>
              <a:t>minősítést</a:t>
            </a:r>
            <a:r>
              <a:rPr lang="de-DE" sz="2400" dirty="0"/>
              <a:t> </a:t>
            </a:r>
            <a:r>
              <a:rPr lang="de-DE" sz="2400" dirty="0" err="1"/>
              <a:t>kapja</a:t>
            </a:r>
            <a:r>
              <a:rPr lang="de-DE" sz="2400" dirty="0"/>
              <a:t>.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40760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DC6E956-6065-479B-9DB5-8EC03FCC7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36712"/>
            <a:ext cx="7914696" cy="5880888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FF6D72E2-3A6D-4D0F-9E29-C523275D5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00" y="140400"/>
            <a:ext cx="7812567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800" b="1" dirty="0" err="1">
                <a:solidFill>
                  <a:schemeClr val="hlink"/>
                </a:solidFill>
                <a:sym typeface="Wingdings" panose="05000000000000000000" pitchFamily="2" charset="2"/>
              </a:rPr>
              <a:t>Szerkezeti</a:t>
            </a:r>
            <a:r>
              <a:rPr lang="de-DE" altLang="de-DE" sz="2800" b="1" dirty="0">
                <a:solidFill>
                  <a:schemeClr val="hlink"/>
                </a:solidFill>
                <a:sym typeface="Wingdings" panose="05000000000000000000" pitchFamily="2" charset="2"/>
              </a:rPr>
              <a:t> </a:t>
            </a:r>
            <a:r>
              <a:rPr lang="de-DE" altLang="de-DE" sz="2800" b="1" dirty="0" err="1">
                <a:solidFill>
                  <a:schemeClr val="hlink"/>
                </a:solidFill>
                <a:sym typeface="Wingdings" panose="05000000000000000000" pitchFamily="2" charset="2"/>
              </a:rPr>
              <a:t>stabilitás</a:t>
            </a:r>
            <a:endParaRPr lang="de-DE" altLang="de-DE" sz="2800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55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IKT-Warentest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72218">
            <a:off x="3111500" y="1663700"/>
            <a:ext cx="5481638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1618" name="Rectangle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36364" y="1340768"/>
            <a:ext cx="8712200" cy="537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r>
              <a:rPr lang="hu-HU" altLang="de-DE" sz="2400" b="1" dirty="0"/>
              <a:t>Célkitűzés</a:t>
            </a:r>
            <a:r>
              <a:rPr lang="de-DE" altLang="de-DE" sz="2400" b="1" dirty="0"/>
              <a:t>:</a:t>
            </a:r>
          </a:p>
          <a:p>
            <a:pPr eaLnBrk="1" hangingPunct="1">
              <a:lnSpc>
                <a:spcPct val="50000"/>
              </a:lnSpc>
              <a:spcBef>
                <a:spcPct val="40000"/>
              </a:spcBef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hu-HU" altLang="de-DE" sz="2400" dirty="0"/>
              <a:t>A piac átláthatóságának megteremtése</a:t>
            </a:r>
            <a:endParaRPr lang="de-DE" altLang="de-DE" sz="2400" dirty="0"/>
          </a:p>
          <a:p>
            <a:pPr eaLnBrk="1" hangingPunct="1">
              <a:lnSpc>
                <a:spcPct val="50000"/>
              </a:lnSpc>
              <a:spcBef>
                <a:spcPct val="40000"/>
              </a:spcBef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hu-HU" altLang="de-DE" sz="2400" dirty="0"/>
              <a:t>A befektetési kockázat csökkentése</a:t>
            </a:r>
            <a:endParaRPr lang="de-DE" altLang="de-DE" sz="2400" dirty="0"/>
          </a:p>
          <a:p>
            <a:pPr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endParaRPr lang="de-DE" altLang="de-DE" sz="2400" b="1" dirty="0"/>
          </a:p>
          <a:p>
            <a:pPr eaLnBrk="1" hangingPunct="1">
              <a:buFontTx/>
              <a:buNone/>
            </a:pPr>
            <a:r>
              <a:rPr lang="de-DE" altLang="de-DE" sz="2400" b="1" dirty="0"/>
              <a:t>F</a:t>
            </a:r>
            <a:r>
              <a:rPr lang="hu-HU" altLang="de-DE" sz="2400" b="1" dirty="0" err="1"/>
              <a:t>inanszírozás</a:t>
            </a:r>
            <a:r>
              <a:rPr lang="de-DE" altLang="de-DE" sz="2400" b="1" dirty="0"/>
              <a:t>:</a:t>
            </a:r>
          </a:p>
          <a:p>
            <a:pPr eaLnBrk="1" hangingPunct="1">
              <a:lnSpc>
                <a:spcPct val="50000"/>
              </a:lnSpc>
              <a:spcBef>
                <a:spcPct val="40000"/>
              </a:spcBef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de-DE" altLang="de-DE" sz="2400" dirty="0" err="1"/>
              <a:t>Észak-Rajna-Vesztfália</a:t>
            </a:r>
            <a:r>
              <a:rPr lang="de-DE" altLang="de-DE" sz="2400" dirty="0"/>
              <a:t> </a:t>
            </a:r>
            <a:r>
              <a:rPr lang="de-DE" altLang="de-DE" sz="2400" dirty="0" err="1"/>
              <a:t>Környezetvédelmi</a:t>
            </a:r>
            <a:r>
              <a:rPr lang="hu-HU" altLang="de-DE" sz="2400" dirty="0"/>
              <a:t> Minisztérium</a:t>
            </a:r>
          </a:p>
          <a:p>
            <a:pPr eaLnBrk="1" hangingPunct="1">
              <a:lnSpc>
                <a:spcPct val="50000"/>
              </a:lnSpc>
              <a:spcBef>
                <a:spcPct val="40000"/>
              </a:spcBef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de-DE" altLang="de-DE" sz="2400" dirty="0" err="1"/>
              <a:t>Nyolc</a:t>
            </a:r>
            <a:r>
              <a:rPr lang="de-DE" altLang="de-DE" sz="2400" dirty="0"/>
              <a:t> </a:t>
            </a:r>
            <a:r>
              <a:rPr lang="de-DE" altLang="de-DE" sz="2400" dirty="0" err="1"/>
              <a:t>csatornahálózat-üzemeltető</a:t>
            </a:r>
            <a:endParaRPr lang="hu-HU" altLang="de-DE" sz="2400" dirty="0"/>
          </a:p>
          <a:p>
            <a:pPr marL="0" indent="0" eaLnBrk="1" hangingPunct="1">
              <a:lnSpc>
                <a:spcPct val="50000"/>
              </a:lnSpc>
              <a:spcBef>
                <a:spcPct val="40000"/>
              </a:spcBef>
              <a:buClr>
                <a:schemeClr val="hlink"/>
              </a:buClr>
              <a:buNone/>
            </a:pPr>
            <a:endParaRPr lang="hu-HU" altLang="de-DE" sz="2400" b="1" dirty="0"/>
          </a:p>
          <a:p>
            <a:pPr eaLnBrk="1" hangingPunct="1">
              <a:buFontTx/>
              <a:buNone/>
            </a:pPr>
            <a:r>
              <a:rPr lang="hu-HU" altLang="de-DE" sz="2400" b="1" dirty="0"/>
              <a:t>Kormányzó bizottság</a:t>
            </a:r>
            <a:r>
              <a:rPr lang="de-DE" altLang="de-DE" sz="2400" b="1" dirty="0"/>
              <a:t>:</a:t>
            </a:r>
          </a:p>
          <a:p>
            <a:pPr eaLnBrk="1" hangingPunct="1">
              <a:lnSpc>
                <a:spcPct val="50000"/>
              </a:lnSpc>
              <a:spcBef>
                <a:spcPct val="40000"/>
              </a:spcBef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de-DE" altLang="de-DE" sz="2400" dirty="0" err="1"/>
              <a:t>Kiválasztja</a:t>
            </a:r>
            <a:r>
              <a:rPr lang="de-DE" altLang="de-DE" sz="2400" dirty="0"/>
              <a:t> a </a:t>
            </a:r>
            <a:r>
              <a:rPr lang="de-DE" altLang="de-DE" sz="2400" dirty="0" err="1"/>
              <a:t>vizsgálandó</a:t>
            </a:r>
            <a:r>
              <a:rPr lang="de-DE" altLang="de-DE" sz="2400" dirty="0"/>
              <a:t> </a:t>
            </a:r>
            <a:r>
              <a:rPr lang="de-DE" altLang="de-DE" sz="2400" dirty="0" err="1"/>
              <a:t>béléseket</a:t>
            </a:r>
            <a:endParaRPr lang="hu-HU" altLang="de-DE" sz="2400" dirty="0"/>
          </a:p>
          <a:p>
            <a:pPr eaLnBrk="1" hangingPunct="1">
              <a:lnSpc>
                <a:spcPct val="50000"/>
              </a:lnSpc>
              <a:spcBef>
                <a:spcPct val="40000"/>
              </a:spcBef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de-DE" altLang="de-DE" sz="2400" dirty="0" err="1"/>
              <a:t>Meghatározza</a:t>
            </a:r>
            <a:r>
              <a:rPr lang="de-DE" altLang="de-DE" sz="2400" dirty="0"/>
              <a:t> a </a:t>
            </a:r>
            <a:r>
              <a:rPr lang="de-DE" altLang="de-DE" sz="2400" dirty="0" err="1"/>
              <a:t>vizsgálati</a:t>
            </a:r>
            <a:r>
              <a:rPr lang="de-DE" altLang="de-DE" sz="2400" dirty="0"/>
              <a:t> </a:t>
            </a:r>
            <a:r>
              <a:rPr lang="de-DE" altLang="de-DE" sz="2400" dirty="0" err="1"/>
              <a:t>fogalmakat</a:t>
            </a:r>
            <a:r>
              <a:rPr lang="de-DE" altLang="de-DE" sz="2400" dirty="0"/>
              <a:t> és </a:t>
            </a:r>
            <a:r>
              <a:rPr lang="de-DE" altLang="de-DE" sz="2400" dirty="0" err="1"/>
              <a:t>kritériumokat</a:t>
            </a:r>
            <a:endParaRPr lang="hu-HU" altLang="de-DE" sz="2400" dirty="0"/>
          </a:p>
          <a:p>
            <a:pPr eaLnBrk="1" hangingPunct="1">
              <a:lnSpc>
                <a:spcPct val="50000"/>
              </a:lnSpc>
              <a:spcBef>
                <a:spcPct val="40000"/>
              </a:spcBef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de-DE" altLang="de-DE" sz="2400" dirty="0" err="1"/>
              <a:t>Kiértékeli</a:t>
            </a:r>
            <a:r>
              <a:rPr lang="de-DE" altLang="de-DE" sz="2400" dirty="0"/>
              <a:t> a </a:t>
            </a:r>
            <a:r>
              <a:rPr lang="de-DE" altLang="de-DE" sz="2400" dirty="0" err="1"/>
              <a:t>teszteredményeket</a:t>
            </a:r>
            <a:r>
              <a:rPr lang="de-DE" altLang="de-DE" sz="2400" dirty="0"/>
              <a:t> és </a:t>
            </a:r>
            <a:r>
              <a:rPr lang="de-DE" altLang="de-DE" sz="2400" dirty="0" err="1"/>
              <a:t>dönt</a:t>
            </a:r>
            <a:r>
              <a:rPr lang="de-DE" altLang="de-DE" sz="2400" dirty="0"/>
              <a:t> </a:t>
            </a:r>
            <a:r>
              <a:rPr lang="de-DE" altLang="de-DE" sz="2400" dirty="0" err="1"/>
              <a:t>az</a:t>
            </a:r>
            <a:r>
              <a:rPr lang="de-DE" altLang="de-DE" sz="2400" dirty="0"/>
              <a:t> </a:t>
            </a:r>
            <a:r>
              <a:rPr lang="de-DE" altLang="de-DE" sz="2400" dirty="0" err="1"/>
              <a:t>osztályzatokról</a:t>
            </a:r>
            <a:r>
              <a:rPr lang="de-DE" altLang="de-DE" sz="2400" dirty="0"/>
              <a:t>.</a:t>
            </a:r>
            <a:endParaRPr lang="hu-HU" altLang="de-DE" sz="2400" dirty="0"/>
          </a:p>
          <a:p>
            <a:pPr marL="0" indent="0" eaLnBrk="1" hangingPunct="1">
              <a:lnSpc>
                <a:spcPct val="50000"/>
              </a:lnSpc>
              <a:spcBef>
                <a:spcPct val="40000"/>
              </a:spcBef>
              <a:buClr>
                <a:schemeClr val="hlink"/>
              </a:buClr>
              <a:buNone/>
            </a:pPr>
            <a:endParaRPr lang="de-DE" altLang="de-DE" sz="2400" dirty="0"/>
          </a:p>
          <a:p>
            <a:pPr eaLnBrk="1" hangingPunct="1">
              <a:buFontTx/>
              <a:buNone/>
            </a:pPr>
            <a:r>
              <a:rPr lang="hu-HU" altLang="de-DE" sz="2400" b="1" dirty="0"/>
              <a:t>A piaci következmények</a:t>
            </a:r>
            <a:r>
              <a:rPr lang="de-DE" altLang="de-DE" sz="2400" b="1" dirty="0"/>
              <a:t>:</a:t>
            </a:r>
          </a:p>
          <a:p>
            <a:pPr eaLnBrk="1" hangingPunct="1">
              <a:lnSpc>
                <a:spcPct val="50000"/>
              </a:lnSpc>
              <a:spcBef>
                <a:spcPct val="40000"/>
              </a:spcBef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hu-HU" altLang="de-DE" sz="2400" dirty="0"/>
              <a:t>Minőségbiztosítás és termékfejlesztés</a:t>
            </a:r>
            <a:endParaRPr lang="de-DE" altLang="de-DE" sz="2400" dirty="0"/>
          </a:p>
        </p:txBody>
      </p:sp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288000" y="140400"/>
            <a:ext cx="74898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800" b="1" dirty="0">
                <a:solidFill>
                  <a:schemeClr val="hlink"/>
                </a:solidFill>
              </a:rPr>
              <a:t>IKT </a:t>
            </a:r>
            <a:r>
              <a:rPr lang="hu-HU" altLang="de-DE" sz="2800" b="1" dirty="0">
                <a:solidFill>
                  <a:schemeClr val="hlink"/>
                </a:solidFill>
              </a:rPr>
              <a:t>Összehasonlító termékteszt</a:t>
            </a:r>
            <a:endParaRPr lang="de-DE" altLang="de-DE" sz="2800" b="1" dirty="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5A34E8D4-7FFA-4480-A18E-15D5EF7E3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00" y="140400"/>
            <a:ext cx="7812567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800" b="1" dirty="0" err="1">
                <a:solidFill>
                  <a:schemeClr val="hlink"/>
                </a:solidFill>
                <a:sym typeface="Wingdings" panose="05000000000000000000" pitchFamily="2" charset="2"/>
              </a:rPr>
              <a:t>Szerkezeti</a:t>
            </a:r>
            <a:r>
              <a:rPr lang="de-DE" altLang="de-DE" sz="2800" b="1" dirty="0">
                <a:solidFill>
                  <a:schemeClr val="hlink"/>
                </a:solidFill>
                <a:sym typeface="Wingdings" panose="05000000000000000000" pitchFamily="2" charset="2"/>
              </a:rPr>
              <a:t> </a:t>
            </a:r>
            <a:r>
              <a:rPr lang="de-DE" altLang="de-DE" sz="2800" b="1" dirty="0" err="1">
                <a:solidFill>
                  <a:schemeClr val="hlink"/>
                </a:solidFill>
                <a:sym typeface="Wingdings" panose="05000000000000000000" pitchFamily="2" charset="2"/>
              </a:rPr>
              <a:t>stabilitás</a:t>
            </a:r>
            <a:endParaRPr lang="de-DE" altLang="de-DE" sz="2800" b="1" dirty="0">
              <a:solidFill>
                <a:schemeClr val="hlink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63E6028-F69A-4452-B94C-DEFCD38EA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69443"/>
            <a:ext cx="4356000" cy="3267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A8132A3-4063-4975-827F-C65F79E7D1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391"/>
          <a:stretch/>
        </p:blipFill>
        <p:spPr>
          <a:xfrm>
            <a:off x="4679680" y="969443"/>
            <a:ext cx="4348892" cy="3267000"/>
          </a:xfrm>
          <a:prstGeom prst="rect">
            <a:avLst/>
          </a:prstGeom>
        </p:spPr>
      </p:pic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C02C3F11-FC3D-4167-BD1D-570CCCB76FDC}"/>
              </a:ext>
            </a:extLst>
          </p:cNvPr>
          <p:cNvSpPr/>
          <p:nvPr/>
        </p:nvSpPr>
        <p:spPr>
          <a:xfrm>
            <a:off x="5868144" y="2708920"/>
            <a:ext cx="409575" cy="2000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13904C48-1D70-48D1-AE69-A9E477629C88}"/>
              </a:ext>
            </a:extLst>
          </p:cNvPr>
          <p:cNvSpPr/>
          <p:nvPr/>
        </p:nvSpPr>
        <p:spPr>
          <a:xfrm rot="10800000">
            <a:off x="7261395" y="2708920"/>
            <a:ext cx="409575" cy="2000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9F54888-91B1-4D37-B5F5-D16D9ADAEB12}"/>
              </a:ext>
            </a:extLst>
          </p:cNvPr>
          <p:cNvSpPr/>
          <p:nvPr/>
        </p:nvSpPr>
        <p:spPr>
          <a:xfrm>
            <a:off x="395536" y="4661058"/>
            <a:ext cx="8352928" cy="1077218"/>
          </a:xfrm>
          <a:prstGeom prst="rect">
            <a:avLst/>
          </a:prstGeom>
          <a:ln w="38100">
            <a:solidFill>
              <a:srgbClr val="FF5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3200" b="1" dirty="0">
                <a:solidFill>
                  <a:srgbClr val="FF5050"/>
                </a:solidFill>
              </a:rPr>
              <a:t>Összeszakadás</a:t>
            </a:r>
            <a:r>
              <a:rPr lang="en-US" sz="3200" b="1" dirty="0">
                <a:solidFill>
                  <a:srgbClr val="FF5050"/>
                </a:solidFill>
              </a:rPr>
              <a:t> </a:t>
            </a:r>
            <a:r>
              <a:rPr lang="en-US" sz="3200" b="1" dirty="0" err="1">
                <a:solidFill>
                  <a:srgbClr val="FF5050"/>
                </a:solidFill>
              </a:rPr>
              <a:t>negatív</a:t>
            </a:r>
            <a:r>
              <a:rPr lang="en-US" sz="3200" b="1" dirty="0">
                <a:solidFill>
                  <a:srgbClr val="FF5050"/>
                </a:solidFill>
              </a:rPr>
              <a:t> </a:t>
            </a:r>
            <a:r>
              <a:rPr lang="en-US" sz="3200" b="1" dirty="0" err="1">
                <a:solidFill>
                  <a:srgbClr val="FF5050"/>
                </a:solidFill>
              </a:rPr>
              <a:t>nyomású</a:t>
            </a:r>
            <a:r>
              <a:rPr lang="en-US" sz="3200" b="1" dirty="0">
                <a:solidFill>
                  <a:srgbClr val="FF5050"/>
                </a:solidFill>
              </a:rPr>
              <a:t> </a:t>
            </a:r>
            <a:r>
              <a:rPr lang="en-US" sz="3200" b="1" dirty="0" err="1">
                <a:solidFill>
                  <a:srgbClr val="FF5050"/>
                </a:solidFill>
              </a:rPr>
              <a:t>terhelés</a:t>
            </a:r>
            <a:r>
              <a:rPr lang="en-US" sz="3200" b="1" dirty="0">
                <a:solidFill>
                  <a:srgbClr val="FF5050"/>
                </a:solidFill>
              </a:rPr>
              <a:t> </a:t>
            </a:r>
            <a:r>
              <a:rPr lang="en-US" sz="3200" b="1" dirty="0" err="1">
                <a:solidFill>
                  <a:srgbClr val="FF5050"/>
                </a:solidFill>
              </a:rPr>
              <a:t>során</a:t>
            </a:r>
            <a:endParaRPr lang="de-DE" sz="3200" b="1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0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0" descr="folienmaster_2a_NEU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257604" y="1772816"/>
            <a:ext cx="8778891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rgbClr val="008080"/>
              </a:buClr>
              <a:buFont typeface="Wingdings" panose="05000000000000000000" pitchFamily="2" charset="2"/>
              <a:buChar char="§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40E0503-A134-48F2-8BF1-817A516C1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00" y="140400"/>
            <a:ext cx="74898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de-DE" sz="2800" b="1" dirty="0">
                <a:solidFill>
                  <a:schemeClr val="hlink"/>
                </a:solidFill>
                <a:sym typeface="Wingdings" panose="05000000000000000000" pitchFamily="2" charset="2"/>
              </a:rPr>
              <a:t>Teszt eredmények összegzése</a:t>
            </a:r>
            <a:endParaRPr lang="de-DE" altLang="de-DE" sz="2800" b="1" dirty="0">
              <a:solidFill>
                <a:schemeClr val="hlink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C6D9720-E5A4-498C-A163-06CE7F088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97" y="734745"/>
            <a:ext cx="8846200" cy="5770668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1652A38F-505B-48B7-9FF0-E6D9E7937DB1}"/>
              </a:ext>
            </a:extLst>
          </p:cNvPr>
          <p:cNvSpPr/>
          <p:nvPr/>
        </p:nvSpPr>
        <p:spPr>
          <a:xfrm>
            <a:off x="2280467" y="1709951"/>
            <a:ext cx="2121535" cy="1079500"/>
          </a:xfrm>
          <a:custGeom>
            <a:avLst/>
            <a:gdLst/>
            <a:ahLst/>
            <a:cxnLst/>
            <a:rect l="l" t="t" r="r" b="b"/>
            <a:pathLst>
              <a:path w="2121535" h="1079500">
                <a:moveTo>
                  <a:pt x="1941576" y="0"/>
                </a:moveTo>
                <a:lnTo>
                  <a:pt x="179832" y="0"/>
                </a:lnTo>
                <a:lnTo>
                  <a:pt x="165083" y="596"/>
                </a:lnTo>
                <a:lnTo>
                  <a:pt x="122992" y="9168"/>
                </a:lnTo>
                <a:lnTo>
                  <a:pt x="85106" y="26944"/>
                </a:lnTo>
                <a:lnTo>
                  <a:pt x="52673" y="52673"/>
                </a:lnTo>
                <a:lnTo>
                  <a:pt x="26944" y="85106"/>
                </a:lnTo>
                <a:lnTo>
                  <a:pt x="9168" y="122992"/>
                </a:lnTo>
                <a:lnTo>
                  <a:pt x="596" y="165083"/>
                </a:lnTo>
                <a:lnTo>
                  <a:pt x="0" y="179832"/>
                </a:lnTo>
                <a:lnTo>
                  <a:pt x="0" y="899147"/>
                </a:lnTo>
                <a:lnTo>
                  <a:pt x="5226" y="942366"/>
                </a:lnTo>
                <a:lnTo>
                  <a:pt x="20073" y="981796"/>
                </a:lnTo>
                <a:lnTo>
                  <a:pt x="43290" y="1016188"/>
                </a:lnTo>
                <a:lnTo>
                  <a:pt x="73627" y="1044292"/>
                </a:lnTo>
                <a:lnTo>
                  <a:pt x="109835" y="1064859"/>
                </a:lnTo>
                <a:lnTo>
                  <a:pt x="150663" y="1076638"/>
                </a:lnTo>
                <a:lnTo>
                  <a:pt x="179832" y="1078992"/>
                </a:lnTo>
                <a:lnTo>
                  <a:pt x="1941576" y="1078992"/>
                </a:lnTo>
                <a:lnTo>
                  <a:pt x="1984790" y="1073765"/>
                </a:lnTo>
                <a:lnTo>
                  <a:pt x="2024217" y="1058918"/>
                </a:lnTo>
                <a:lnTo>
                  <a:pt x="2058606" y="1035700"/>
                </a:lnTo>
                <a:lnTo>
                  <a:pt x="2086709" y="1005361"/>
                </a:lnTo>
                <a:lnTo>
                  <a:pt x="2107275" y="969151"/>
                </a:lnTo>
                <a:lnTo>
                  <a:pt x="2119054" y="928319"/>
                </a:lnTo>
                <a:lnTo>
                  <a:pt x="2121408" y="899147"/>
                </a:lnTo>
                <a:lnTo>
                  <a:pt x="2121408" y="179832"/>
                </a:lnTo>
                <a:lnTo>
                  <a:pt x="2116181" y="136617"/>
                </a:lnTo>
                <a:lnTo>
                  <a:pt x="2101334" y="97190"/>
                </a:lnTo>
                <a:lnTo>
                  <a:pt x="2078117" y="62801"/>
                </a:lnTo>
                <a:lnTo>
                  <a:pt x="2047780" y="34698"/>
                </a:lnTo>
                <a:lnTo>
                  <a:pt x="2011572" y="14132"/>
                </a:lnTo>
                <a:lnTo>
                  <a:pt x="1970744" y="2353"/>
                </a:lnTo>
                <a:lnTo>
                  <a:pt x="19415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E5B847BC-012E-4983-95D1-8DD9F93855B2}"/>
              </a:ext>
            </a:extLst>
          </p:cNvPr>
          <p:cNvSpPr/>
          <p:nvPr/>
        </p:nvSpPr>
        <p:spPr>
          <a:xfrm>
            <a:off x="2280467" y="1709951"/>
            <a:ext cx="2121535" cy="1079500"/>
          </a:xfrm>
          <a:custGeom>
            <a:avLst/>
            <a:gdLst/>
            <a:ahLst/>
            <a:cxnLst/>
            <a:rect l="l" t="t" r="r" b="b"/>
            <a:pathLst>
              <a:path w="2121535" h="1079500">
                <a:moveTo>
                  <a:pt x="0" y="179832"/>
                </a:moveTo>
                <a:lnTo>
                  <a:pt x="5226" y="136617"/>
                </a:lnTo>
                <a:lnTo>
                  <a:pt x="20073" y="97190"/>
                </a:lnTo>
                <a:lnTo>
                  <a:pt x="43290" y="62801"/>
                </a:lnTo>
                <a:lnTo>
                  <a:pt x="73627" y="34698"/>
                </a:lnTo>
                <a:lnTo>
                  <a:pt x="109835" y="14132"/>
                </a:lnTo>
                <a:lnTo>
                  <a:pt x="150663" y="2353"/>
                </a:lnTo>
                <a:lnTo>
                  <a:pt x="179832" y="0"/>
                </a:lnTo>
                <a:lnTo>
                  <a:pt x="1941576" y="0"/>
                </a:lnTo>
                <a:lnTo>
                  <a:pt x="1984790" y="5226"/>
                </a:lnTo>
                <a:lnTo>
                  <a:pt x="2024217" y="20073"/>
                </a:lnTo>
                <a:lnTo>
                  <a:pt x="2058606" y="43290"/>
                </a:lnTo>
                <a:lnTo>
                  <a:pt x="2086709" y="73627"/>
                </a:lnTo>
                <a:lnTo>
                  <a:pt x="2107275" y="109835"/>
                </a:lnTo>
                <a:lnTo>
                  <a:pt x="2119054" y="150663"/>
                </a:lnTo>
                <a:lnTo>
                  <a:pt x="2121408" y="179832"/>
                </a:lnTo>
                <a:lnTo>
                  <a:pt x="2121408" y="899147"/>
                </a:lnTo>
                <a:lnTo>
                  <a:pt x="2116181" y="942366"/>
                </a:lnTo>
                <a:lnTo>
                  <a:pt x="2101334" y="981796"/>
                </a:lnTo>
                <a:lnTo>
                  <a:pt x="2078117" y="1016188"/>
                </a:lnTo>
                <a:lnTo>
                  <a:pt x="2047780" y="1044292"/>
                </a:lnTo>
                <a:lnTo>
                  <a:pt x="2011572" y="1064859"/>
                </a:lnTo>
                <a:lnTo>
                  <a:pt x="1970744" y="1076638"/>
                </a:lnTo>
                <a:lnTo>
                  <a:pt x="1941576" y="1078992"/>
                </a:lnTo>
                <a:lnTo>
                  <a:pt x="179832" y="1078992"/>
                </a:lnTo>
                <a:lnTo>
                  <a:pt x="136617" y="1073765"/>
                </a:lnTo>
                <a:lnTo>
                  <a:pt x="97190" y="1058918"/>
                </a:lnTo>
                <a:lnTo>
                  <a:pt x="62801" y="1035700"/>
                </a:lnTo>
                <a:lnTo>
                  <a:pt x="34698" y="1005361"/>
                </a:lnTo>
                <a:lnTo>
                  <a:pt x="14132" y="969151"/>
                </a:lnTo>
                <a:lnTo>
                  <a:pt x="2353" y="928319"/>
                </a:lnTo>
                <a:lnTo>
                  <a:pt x="0" y="899147"/>
                </a:lnTo>
                <a:lnTo>
                  <a:pt x="0" y="179832"/>
                </a:lnTo>
                <a:close/>
              </a:path>
            </a:pathLst>
          </a:custGeom>
          <a:ln w="28955">
            <a:solidFill>
              <a:srgbClr val="00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02AB8942-B764-416D-BDAC-0A47AB6443A5}"/>
              </a:ext>
            </a:extLst>
          </p:cNvPr>
          <p:cNvSpPr txBox="1"/>
          <p:nvPr/>
        </p:nvSpPr>
        <p:spPr>
          <a:xfrm>
            <a:off x="2562603" y="1840044"/>
            <a:ext cx="1553137" cy="9258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2000" b="1" spc="-160" dirty="0">
                <a:latin typeface="Arial"/>
                <a:cs typeface="Arial"/>
              </a:rPr>
              <a:t>Compact Pipe</a:t>
            </a:r>
            <a:endParaRPr sz="2000" dirty="0">
              <a:latin typeface="Arial"/>
              <a:cs typeface="Arial"/>
            </a:endParaRPr>
          </a:p>
          <a:p>
            <a:pPr marL="12700" marR="5080" algn="ctr">
              <a:spcBef>
                <a:spcPts val="545"/>
              </a:spcBef>
            </a:pPr>
            <a:r>
              <a:rPr lang="hu-HU" sz="1800" b="1" dirty="0">
                <a:solidFill>
                  <a:srgbClr val="009999"/>
                </a:solidFill>
                <a:latin typeface="Arial Black"/>
                <a:cs typeface="Arial Black"/>
              </a:rPr>
              <a:t>JÓ</a:t>
            </a:r>
            <a:r>
              <a:rPr sz="1800" b="1" dirty="0">
                <a:solidFill>
                  <a:srgbClr val="009999"/>
                </a:solidFill>
                <a:latin typeface="Arial Black"/>
                <a:cs typeface="Arial Black"/>
              </a:rPr>
              <a:t> </a:t>
            </a:r>
            <a:br>
              <a:rPr lang="de-DE" sz="1800" b="1" dirty="0">
                <a:solidFill>
                  <a:srgbClr val="009999"/>
                </a:solidFill>
                <a:latin typeface="Arial Black"/>
                <a:cs typeface="Arial Black"/>
              </a:rPr>
            </a:br>
            <a:r>
              <a:rPr sz="1800" b="1" dirty="0">
                <a:solidFill>
                  <a:srgbClr val="009999"/>
                </a:solidFill>
                <a:latin typeface="Arial Black"/>
                <a:cs typeface="Arial Black"/>
              </a:rPr>
              <a:t>1,</a:t>
            </a:r>
            <a:r>
              <a:rPr lang="de-DE" sz="1800" b="1" dirty="0">
                <a:solidFill>
                  <a:srgbClr val="009999"/>
                </a:solidFill>
                <a:latin typeface="Arial Black"/>
                <a:cs typeface="Arial Black"/>
              </a:rPr>
              <a:t>8</a:t>
            </a:r>
            <a:endParaRPr sz="1800" dirty="0">
              <a:latin typeface="Arial Black"/>
              <a:cs typeface="Arial Black"/>
            </a:endParaRPr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A4B07A25-451F-44C7-8DB0-C245A3A53DE4}"/>
              </a:ext>
            </a:extLst>
          </p:cNvPr>
          <p:cNvSpPr/>
          <p:nvPr/>
        </p:nvSpPr>
        <p:spPr>
          <a:xfrm>
            <a:off x="4631997" y="1700808"/>
            <a:ext cx="2123440" cy="1077595"/>
          </a:xfrm>
          <a:custGeom>
            <a:avLst/>
            <a:gdLst/>
            <a:ahLst/>
            <a:cxnLst/>
            <a:rect l="l" t="t" r="r" b="b"/>
            <a:pathLst>
              <a:path w="2123440" h="1077595">
                <a:moveTo>
                  <a:pt x="1943354" y="0"/>
                </a:moveTo>
                <a:lnTo>
                  <a:pt x="164862" y="595"/>
                </a:lnTo>
                <a:lnTo>
                  <a:pt x="122815" y="9158"/>
                </a:lnTo>
                <a:lnTo>
                  <a:pt x="84976" y="26913"/>
                </a:lnTo>
                <a:lnTo>
                  <a:pt x="52586" y="52613"/>
                </a:lnTo>
                <a:lnTo>
                  <a:pt x="26893" y="85008"/>
                </a:lnTo>
                <a:lnTo>
                  <a:pt x="9146" y="122851"/>
                </a:lnTo>
                <a:lnTo>
                  <a:pt x="593" y="164892"/>
                </a:lnTo>
                <a:lnTo>
                  <a:pt x="0" y="179577"/>
                </a:lnTo>
                <a:lnTo>
                  <a:pt x="597" y="912619"/>
                </a:lnTo>
                <a:lnTo>
                  <a:pt x="9159" y="954657"/>
                </a:lnTo>
                <a:lnTo>
                  <a:pt x="26915" y="992494"/>
                </a:lnTo>
                <a:lnTo>
                  <a:pt x="52615" y="1024884"/>
                </a:lnTo>
                <a:lnTo>
                  <a:pt x="85012" y="1050576"/>
                </a:lnTo>
                <a:lnTo>
                  <a:pt x="122857" y="1068323"/>
                </a:lnTo>
                <a:lnTo>
                  <a:pt x="164936" y="1076876"/>
                </a:lnTo>
                <a:lnTo>
                  <a:pt x="179578" y="1077467"/>
                </a:lnTo>
                <a:lnTo>
                  <a:pt x="1958069" y="1076872"/>
                </a:lnTo>
                <a:lnTo>
                  <a:pt x="2000116" y="1068309"/>
                </a:lnTo>
                <a:lnTo>
                  <a:pt x="2037955" y="1050554"/>
                </a:lnTo>
                <a:lnTo>
                  <a:pt x="2070345" y="1024854"/>
                </a:lnTo>
                <a:lnTo>
                  <a:pt x="2096038" y="992459"/>
                </a:lnTo>
                <a:lnTo>
                  <a:pt x="2113785" y="954616"/>
                </a:lnTo>
                <a:lnTo>
                  <a:pt x="2122338" y="912575"/>
                </a:lnTo>
                <a:lnTo>
                  <a:pt x="2122932" y="897889"/>
                </a:lnTo>
                <a:lnTo>
                  <a:pt x="2122334" y="164848"/>
                </a:lnTo>
                <a:lnTo>
                  <a:pt x="2113772" y="122810"/>
                </a:lnTo>
                <a:lnTo>
                  <a:pt x="2096016" y="84973"/>
                </a:lnTo>
                <a:lnTo>
                  <a:pt x="2070316" y="52583"/>
                </a:lnTo>
                <a:lnTo>
                  <a:pt x="2037919" y="26891"/>
                </a:lnTo>
                <a:lnTo>
                  <a:pt x="2000074" y="9144"/>
                </a:lnTo>
                <a:lnTo>
                  <a:pt x="1957995" y="591"/>
                </a:lnTo>
                <a:lnTo>
                  <a:pt x="19433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9BDFBE51-C39C-4044-9013-1931948FE0E5}"/>
              </a:ext>
            </a:extLst>
          </p:cNvPr>
          <p:cNvSpPr/>
          <p:nvPr/>
        </p:nvSpPr>
        <p:spPr>
          <a:xfrm>
            <a:off x="4631997" y="1700808"/>
            <a:ext cx="2123440" cy="1077595"/>
          </a:xfrm>
          <a:custGeom>
            <a:avLst/>
            <a:gdLst/>
            <a:ahLst/>
            <a:cxnLst/>
            <a:rect l="l" t="t" r="r" b="b"/>
            <a:pathLst>
              <a:path w="2123440" h="1077595">
                <a:moveTo>
                  <a:pt x="0" y="179577"/>
                </a:moveTo>
                <a:lnTo>
                  <a:pt x="5220" y="136418"/>
                </a:lnTo>
                <a:lnTo>
                  <a:pt x="20050" y="97042"/>
                </a:lnTo>
                <a:lnTo>
                  <a:pt x="43241" y="62697"/>
                </a:lnTo>
                <a:lnTo>
                  <a:pt x="73543" y="34634"/>
                </a:lnTo>
                <a:lnTo>
                  <a:pt x="109708" y="14100"/>
                </a:lnTo>
                <a:lnTo>
                  <a:pt x="150489" y="2344"/>
                </a:lnTo>
                <a:lnTo>
                  <a:pt x="1943354" y="0"/>
                </a:lnTo>
                <a:lnTo>
                  <a:pt x="1958083" y="595"/>
                </a:lnTo>
                <a:lnTo>
                  <a:pt x="2000121" y="9158"/>
                </a:lnTo>
                <a:lnTo>
                  <a:pt x="2037958" y="26913"/>
                </a:lnTo>
                <a:lnTo>
                  <a:pt x="2070348" y="52613"/>
                </a:lnTo>
                <a:lnTo>
                  <a:pt x="2096040" y="85008"/>
                </a:lnTo>
                <a:lnTo>
                  <a:pt x="2113787" y="122851"/>
                </a:lnTo>
                <a:lnTo>
                  <a:pt x="2122340" y="164892"/>
                </a:lnTo>
                <a:lnTo>
                  <a:pt x="2122932" y="897889"/>
                </a:lnTo>
                <a:lnTo>
                  <a:pt x="2122336" y="912619"/>
                </a:lnTo>
                <a:lnTo>
                  <a:pt x="2113773" y="954657"/>
                </a:lnTo>
                <a:lnTo>
                  <a:pt x="2096018" y="992494"/>
                </a:lnTo>
                <a:lnTo>
                  <a:pt x="2070318" y="1024884"/>
                </a:lnTo>
                <a:lnTo>
                  <a:pt x="2037923" y="1050576"/>
                </a:lnTo>
                <a:lnTo>
                  <a:pt x="2000080" y="1068323"/>
                </a:lnTo>
                <a:lnTo>
                  <a:pt x="1958039" y="1076876"/>
                </a:lnTo>
                <a:lnTo>
                  <a:pt x="179578" y="1077467"/>
                </a:lnTo>
                <a:lnTo>
                  <a:pt x="164848" y="1076872"/>
                </a:lnTo>
                <a:lnTo>
                  <a:pt x="122810" y="1068309"/>
                </a:lnTo>
                <a:lnTo>
                  <a:pt x="84973" y="1050554"/>
                </a:lnTo>
                <a:lnTo>
                  <a:pt x="52583" y="1024854"/>
                </a:lnTo>
                <a:lnTo>
                  <a:pt x="26891" y="992459"/>
                </a:lnTo>
                <a:lnTo>
                  <a:pt x="9144" y="954616"/>
                </a:lnTo>
                <a:lnTo>
                  <a:pt x="591" y="912575"/>
                </a:lnTo>
                <a:lnTo>
                  <a:pt x="0" y="179577"/>
                </a:lnTo>
                <a:close/>
              </a:path>
            </a:pathLst>
          </a:custGeom>
          <a:ln w="28956">
            <a:solidFill>
              <a:srgbClr val="00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A21ABC0A-5144-4DEE-A6EC-0E8655F4BC9E}"/>
              </a:ext>
            </a:extLst>
          </p:cNvPr>
          <p:cNvSpPr txBox="1"/>
          <p:nvPr/>
        </p:nvSpPr>
        <p:spPr>
          <a:xfrm>
            <a:off x="5018964" y="1826379"/>
            <a:ext cx="1345565" cy="9258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2000" b="1" spc="-160" dirty="0" err="1">
                <a:latin typeface="Arial"/>
                <a:cs typeface="Arial"/>
              </a:rPr>
              <a:t>egeLiner</a:t>
            </a:r>
            <a:endParaRPr lang="de-DE" sz="2000" dirty="0">
              <a:latin typeface="Arial"/>
              <a:cs typeface="Arial"/>
            </a:endParaRPr>
          </a:p>
          <a:p>
            <a:pPr marL="12700" marR="5080" algn="ctr">
              <a:spcBef>
                <a:spcPts val="545"/>
              </a:spcBef>
            </a:pPr>
            <a:r>
              <a:rPr lang="hu-HU" b="1" dirty="0">
                <a:solidFill>
                  <a:srgbClr val="009999"/>
                </a:solidFill>
                <a:latin typeface="Arial Black"/>
                <a:cs typeface="Arial Black"/>
              </a:rPr>
              <a:t>JÓ</a:t>
            </a:r>
            <a:r>
              <a:rPr lang="de-DE" b="1" dirty="0">
                <a:solidFill>
                  <a:srgbClr val="009999"/>
                </a:solidFill>
                <a:latin typeface="Arial Black"/>
                <a:cs typeface="Arial Black"/>
              </a:rPr>
              <a:t> </a:t>
            </a:r>
            <a:br>
              <a:rPr lang="de-DE" b="1" dirty="0">
                <a:solidFill>
                  <a:srgbClr val="009999"/>
                </a:solidFill>
                <a:latin typeface="Arial Black"/>
                <a:cs typeface="Arial Black"/>
              </a:rPr>
            </a:br>
            <a:r>
              <a:rPr lang="de-DE" b="1" dirty="0">
                <a:solidFill>
                  <a:srgbClr val="009999"/>
                </a:solidFill>
                <a:latin typeface="Arial Black"/>
                <a:cs typeface="Arial Black"/>
              </a:rPr>
              <a:t>1,8</a:t>
            </a:r>
            <a:endParaRPr lang="de-DE" dirty="0">
              <a:latin typeface="Arial Black"/>
              <a:cs typeface="Arial Black"/>
            </a:endParaRPr>
          </a:p>
        </p:txBody>
      </p:sp>
      <p:sp>
        <p:nvSpPr>
          <p:cNvPr id="21" name="object 14">
            <a:extLst>
              <a:ext uri="{FF2B5EF4-FFF2-40B4-BE49-F238E27FC236}">
                <a16:creationId xmlns:a16="http://schemas.microsoft.com/office/drawing/2014/main" id="{68A79D38-F704-4BCC-A759-52FD95DF66C6}"/>
              </a:ext>
            </a:extLst>
          </p:cNvPr>
          <p:cNvSpPr/>
          <p:nvPr/>
        </p:nvSpPr>
        <p:spPr>
          <a:xfrm>
            <a:off x="2280467" y="3034307"/>
            <a:ext cx="2121535" cy="1079500"/>
          </a:xfrm>
          <a:custGeom>
            <a:avLst/>
            <a:gdLst/>
            <a:ahLst/>
            <a:cxnLst/>
            <a:rect l="l" t="t" r="r" b="b"/>
            <a:pathLst>
              <a:path w="2121535" h="1079500">
                <a:moveTo>
                  <a:pt x="1941576" y="0"/>
                </a:moveTo>
                <a:lnTo>
                  <a:pt x="179832" y="0"/>
                </a:lnTo>
                <a:lnTo>
                  <a:pt x="165083" y="596"/>
                </a:lnTo>
                <a:lnTo>
                  <a:pt x="122992" y="9168"/>
                </a:lnTo>
                <a:lnTo>
                  <a:pt x="85106" y="26944"/>
                </a:lnTo>
                <a:lnTo>
                  <a:pt x="52673" y="52673"/>
                </a:lnTo>
                <a:lnTo>
                  <a:pt x="26944" y="85106"/>
                </a:lnTo>
                <a:lnTo>
                  <a:pt x="9168" y="122992"/>
                </a:lnTo>
                <a:lnTo>
                  <a:pt x="596" y="165083"/>
                </a:lnTo>
                <a:lnTo>
                  <a:pt x="0" y="179832"/>
                </a:lnTo>
                <a:lnTo>
                  <a:pt x="0" y="899147"/>
                </a:lnTo>
                <a:lnTo>
                  <a:pt x="5226" y="942366"/>
                </a:lnTo>
                <a:lnTo>
                  <a:pt x="20073" y="981796"/>
                </a:lnTo>
                <a:lnTo>
                  <a:pt x="43290" y="1016188"/>
                </a:lnTo>
                <a:lnTo>
                  <a:pt x="73627" y="1044292"/>
                </a:lnTo>
                <a:lnTo>
                  <a:pt x="109835" y="1064859"/>
                </a:lnTo>
                <a:lnTo>
                  <a:pt x="150663" y="1076638"/>
                </a:lnTo>
                <a:lnTo>
                  <a:pt x="179832" y="1078992"/>
                </a:lnTo>
                <a:lnTo>
                  <a:pt x="1941576" y="1078992"/>
                </a:lnTo>
                <a:lnTo>
                  <a:pt x="1984790" y="1073765"/>
                </a:lnTo>
                <a:lnTo>
                  <a:pt x="2024217" y="1058918"/>
                </a:lnTo>
                <a:lnTo>
                  <a:pt x="2058606" y="1035700"/>
                </a:lnTo>
                <a:lnTo>
                  <a:pt x="2086709" y="1005361"/>
                </a:lnTo>
                <a:lnTo>
                  <a:pt x="2107275" y="969151"/>
                </a:lnTo>
                <a:lnTo>
                  <a:pt x="2119054" y="928319"/>
                </a:lnTo>
                <a:lnTo>
                  <a:pt x="2121408" y="899147"/>
                </a:lnTo>
                <a:lnTo>
                  <a:pt x="2121408" y="179832"/>
                </a:lnTo>
                <a:lnTo>
                  <a:pt x="2116181" y="136617"/>
                </a:lnTo>
                <a:lnTo>
                  <a:pt x="2101334" y="97190"/>
                </a:lnTo>
                <a:lnTo>
                  <a:pt x="2078117" y="62801"/>
                </a:lnTo>
                <a:lnTo>
                  <a:pt x="2047780" y="34698"/>
                </a:lnTo>
                <a:lnTo>
                  <a:pt x="2011572" y="14132"/>
                </a:lnTo>
                <a:lnTo>
                  <a:pt x="1970744" y="2353"/>
                </a:lnTo>
                <a:lnTo>
                  <a:pt x="19415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5">
            <a:extLst>
              <a:ext uri="{FF2B5EF4-FFF2-40B4-BE49-F238E27FC236}">
                <a16:creationId xmlns:a16="http://schemas.microsoft.com/office/drawing/2014/main" id="{364981F3-ADA6-4F03-9064-EE2BEEC8F99D}"/>
              </a:ext>
            </a:extLst>
          </p:cNvPr>
          <p:cNvSpPr/>
          <p:nvPr/>
        </p:nvSpPr>
        <p:spPr>
          <a:xfrm>
            <a:off x="2280467" y="3034307"/>
            <a:ext cx="2121535" cy="1079500"/>
          </a:xfrm>
          <a:custGeom>
            <a:avLst/>
            <a:gdLst/>
            <a:ahLst/>
            <a:cxnLst/>
            <a:rect l="l" t="t" r="r" b="b"/>
            <a:pathLst>
              <a:path w="2121535" h="1079500">
                <a:moveTo>
                  <a:pt x="0" y="179832"/>
                </a:moveTo>
                <a:lnTo>
                  <a:pt x="5226" y="136617"/>
                </a:lnTo>
                <a:lnTo>
                  <a:pt x="20073" y="97190"/>
                </a:lnTo>
                <a:lnTo>
                  <a:pt x="43290" y="62801"/>
                </a:lnTo>
                <a:lnTo>
                  <a:pt x="73627" y="34698"/>
                </a:lnTo>
                <a:lnTo>
                  <a:pt x="109835" y="14132"/>
                </a:lnTo>
                <a:lnTo>
                  <a:pt x="150663" y="2353"/>
                </a:lnTo>
                <a:lnTo>
                  <a:pt x="179832" y="0"/>
                </a:lnTo>
                <a:lnTo>
                  <a:pt x="1941576" y="0"/>
                </a:lnTo>
                <a:lnTo>
                  <a:pt x="1984790" y="5226"/>
                </a:lnTo>
                <a:lnTo>
                  <a:pt x="2024217" y="20073"/>
                </a:lnTo>
                <a:lnTo>
                  <a:pt x="2058606" y="43290"/>
                </a:lnTo>
                <a:lnTo>
                  <a:pt x="2086709" y="73627"/>
                </a:lnTo>
                <a:lnTo>
                  <a:pt x="2107275" y="109835"/>
                </a:lnTo>
                <a:lnTo>
                  <a:pt x="2119054" y="150663"/>
                </a:lnTo>
                <a:lnTo>
                  <a:pt x="2121408" y="179832"/>
                </a:lnTo>
                <a:lnTo>
                  <a:pt x="2121408" y="899147"/>
                </a:lnTo>
                <a:lnTo>
                  <a:pt x="2116181" y="942366"/>
                </a:lnTo>
                <a:lnTo>
                  <a:pt x="2101334" y="981796"/>
                </a:lnTo>
                <a:lnTo>
                  <a:pt x="2078117" y="1016188"/>
                </a:lnTo>
                <a:lnTo>
                  <a:pt x="2047780" y="1044292"/>
                </a:lnTo>
                <a:lnTo>
                  <a:pt x="2011572" y="1064859"/>
                </a:lnTo>
                <a:lnTo>
                  <a:pt x="1970744" y="1076638"/>
                </a:lnTo>
                <a:lnTo>
                  <a:pt x="1941576" y="1078992"/>
                </a:lnTo>
                <a:lnTo>
                  <a:pt x="179832" y="1078992"/>
                </a:lnTo>
                <a:lnTo>
                  <a:pt x="136617" y="1073765"/>
                </a:lnTo>
                <a:lnTo>
                  <a:pt x="97190" y="1058918"/>
                </a:lnTo>
                <a:lnTo>
                  <a:pt x="62801" y="1035700"/>
                </a:lnTo>
                <a:lnTo>
                  <a:pt x="34698" y="1005361"/>
                </a:lnTo>
                <a:lnTo>
                  <a:pt x="14132" y="969151"/>
                </a:lnTo>
                <a:lnTo>
                  <a:pt x="2353" y="928319"/>
                </a:lnTo>
                <a:lnTo>
                  <a:pt x="0" y="899147"/>
                </a:lnTo>
                <a:lnTo>
                  <a:pt x="0" y="179832"/>
                </a:lnTo>
                <a:close/>
              </a:path>
            </a:pathLst>
          </a:custGeom>
          <a:ln w="28955">
            <a:solidFill>
              <a:srgbClr val="00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6">
            <a:extLst>
              <a:ext uri="{FF2B5EF4-FFF2-40B4-BE49-F238E27FC236}">
                <a16:creationId xmlns:a16="http://schemas.microsoft.com/office/drawing/2014/main" id="{5529C832-FDA4-4E84-980F-0F976E6E9859}"/>
              </a:ext>
            </a:extLst>
          </p:cNvPr>
          <p:cNvSpPr txBox="1"/>
          <p:nvPr/>
        </p:nvSpPr>
        <p:spPr>
          <a:xfrm>
            <a:off x="1815171" y="3150836"/>
            <a:ext cx="3047999" cy="9258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2000" b="1" spc="5" dirty="0">
                <a:latin typeface="Arial"/>
                <a:cs typeface="Arial"/>
              </a:rPr>
              <a:t>Nordiflow W PE</a:t>
            </a:r>
            <a:endParaRPr sz="2000" dirty="0">
              <a:latin typeface="Arial"/>
              <a:cs typeface="Arial"/>
            </a:endParaRPr>
          </a:p>
          <a:p>
            <a:pPr marL="550545" marR="542290" algn="ctr">
              <a:spcBef>
                <a:spcPts val="545"/>
              </a:spcBef>
            </a:pPr>
            <a:r>
              <a:rPr lang="hu-HU" b="1" dirty="0">
                <a:solidFill>
                  <a:srgbClr val="009999"/>
                </a:solidFill>
                <a:latin typeface="Arial Black"/>
                <a:cs typeface="Arial Black"/>
              </a:rPr>
              <a:t>MEGFELELŐ</a:t>
            </a:r>
            <a:r>
              <a:rPr lang="de-DE" sz="1800" b="1" dirty="0">
                <a:solidFill>
                  <a:srgbClr val="009999"/>
                </a:solidFill>
                <a:latin typeface="Arial Black"/>
                <a:cs typeface="Arial Black"/>
              </a:rPr>
              <a:t> 2.6</a:t>
            </a:r>
            <a:endParaRPr sz="1800" dirty="0">
              <a:latin typeface="Arial Black"/>
              <a:cs typeface="Arial Black"/>
            </a:endParaRPr>
          </a:p>
        </p:txBody>
      </p:sp>
      <p:sp>
        <p:nvSpPr>
          <p:cNvPr id="24" name="object 17">
            <a:extLst>
              <a:ext uri="{FF2B5EF4-FFF2-40B4-BE49-F238E27FC236}">
                <a16:creationId xmlns:a16="http://schemas.microsoft.com/office/drawing/2014/main" id="{87A89A52-C60F-40FB-9A4E-3F0F12DDC3F8}"/>
              </a:ext>
            </a:extLst>
          </p:cNvPr>
          <p:cNvSpPr/>
          <p:nvPr/>
        </p:nvSpPr>
        <p:spPr>
          <a:xfrm>
            <a:off x="4631997" y="3025166"/>
            <a:ext cx="2211324" cy="1079500"/>
          </a:xfrm>
          <a:custGeom>
            <a:avLst/>
            <a:gdLst/>
            <a:ahLst/>
            <a:cxnLst/>
            <a:rect l="l" t="t" r="r" b="b"/>
            <a:pathLst>
              <a:path w="2123440" h="1079500">
                <a:moveTo>
                  <a:pt x="1943100" y="0"/>
                </a:moveTo>
                <a:lnTo>
                  <a:pt x="179832" y="0"/>
                </a:lnTo>
                <a:lnTo>
                  <a:pt x="165083" y="596"/>
                </a:lnTo>
                <a:lnTo>
                  <a:pt x="122992" y="9167"/>
                </a:lnTo>
                <a:lnTo>
                  <a:pt x="85106" y="26941"/>
                </a:lnTo>
                <a:lnTo>
                  <a:pt x="52673" y="52668"/>
                </a:lnTo>
                <a:lnTo>
                  <a:pt x="26944" y="85100"/>
                </a:lnTo>
                <a:lnTo>
                  <a:pt x="9168" y="122988"/>
                </a:lnTo>
                <a:lnTo>
                  <a:pt x="596" y="165081"/>
                </a:lnTo>
                <a:lnTo>
                  <a:pt x="0" y="179832"/>
                </a:lnTo>
                <a:lnTo>
                  <a:pt x="0" y="899147"/>
                </a:lnTo>
                <a:lnTo>
                  <a:pt x="5226" y="942366"/>
                </a:lnTo>
                <a:lnTo>
                  <a:pt x="20073" y="981796"/>
                </a:lnTo>
                <a:lnTo>
                  <a:pt x="43290" y="1016188"/>
                </a:lnTo>
                <a:lnTo>
                  <a:pt x="73627" y="1044292"/>
                </a:lnTo>
                <a:lnTo>
                  <a:pt x="109835" y="1064859"/>
                </a:lnTo>
                <a:lnTo>
                  <a:pt x="150663" y="1076638"/>
                </a:lnTo>
                <a:lnTo>
                  <a:pt x="179832" y="1078992"/>
                </a:lnTo>
                <a:lnTo>
                  <a:pt x="1943100" y="1078992"/>
                </a:lnTo>
                <a:lnTo>
                  <a:pt x="1986314" y="1073765"/>
                </a:lnTo>
                <a:lnTo>
                  <a:pt x="2025741" y="1058918"/>
                </a:lnTo>
                <a:lnTo>
                  <a:pt x="2060130" y="1035700"/>
                </a:lnTo>
                <a:lnTo>
                  <a:pt x="2088233" y="1005361"/>
                </a:lnTo>
                <a:lnTo>
                  <a:pt x="2108799" y="969151"/>
                </a:lnTo>
                <a:lnTo>
                  <a:pt x="2120578" y="928319"/>
                </a:lnTo>
                <a:lnTo>
                  <a:pt x="2122932" y="899147"/>
                </a:lnTo>
                <a:lnTo>
                  <a:pt x="2122932" y="179832"/>
                </a:lnTo>
                <a:lnTo>
                  <a:pt x="2117705" y="136613"/>
                </a:lnTo>
                <a:lnTo>
                  <a:pt x="2102858" y="97185"/>
                </a:lnTo>
                <a:lnTo>
                  <a:pt x="2079641" y="62795"/>
                </a:lnTo>
                <a:lnTo>
                  <a:pt x="2049304" y="34694"/>
                </a:lnTo>
                <a:lnTo>
                  <a:pt x="2013096" y="14130"/>
                </a:lnTo>
                <a:lnTo>
                  <a:pt x="1972268" y="2353"/>
                </a:lnTo>
                <a:lnTo>
                  <a:pt x="1943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8">
            <a:extLst>
              <a:ext uri="{FF2B5EF4-FFF2-40B4-BE49-F238E27FC236}">
                <a16:creationId xmlns:a16="http://schemas.microsoft.com/office/drawing/2014/main" id="{4436320F-9C86-4F39-86BE-81C47F331514}"/>
              </a:ext>
            </a:extLst>
          </p:cNvPr>
          <p:cNvSpPr/>
          <p:nvPr/>
        </p:nvSpPr>
        <p:spPr>
          <a:xfrm>
            <a:off x="4610661" y="3025166"/>
            <a:ext cx="2211324" cy="1079500"/>
          </a:xfrm>
          <a:custGeom>
            <a:avLst/>
            <a:gdLst/>
            <a:ahLst/>
            <a:cxnLst/>
            <a:rect l="l" t="t" r="r" b="b"/>
            <a:pathLst>
              <a:path w="2123440" h="1079500">
                <a:moveTo>
                  <a:pt x="0" y="179832"/>
                </a:moveTo>
                <a:lnTo>
                  <a:pt x="5226" y="136613"/>
                </a:lnTo>
                <a:lnTo>
                  <a:pt x="20073" y="97185"/>
                </a:lnTo>
                <a:lnTo>
                  <a:pt x="43290" y="62795"/>
                </a:lnTo>
                <a:lnTo>
                  <a:pt x="73627" y="34694"/>
                </a:lnTo>
                <a:lnTo>
                  <a:pt x="109835" y="14130"/>
                </a:lnTo>
                <a:lnTo>
                  <a:pt x="150663" y="2353"/>
                </a:lnTo>
                <a:lnTo>
                  <a:pt x="179832" y="0"/>
                </a:lnTo>
                <a:lnTo>
                  <a:pt x="1943100" y="0"/>
                </a:lnTo>
                <a:lnTo>
                  <a:pt x="1986314" y="5225"/>
                </a:lnTo>
                <a:lnTo>
                  <a:pt x="2025741" y="20070"/>
                </a:lnTo>
                <a:lnTo>
                  <a:pt x="2060130" y="43286"/>
                </a:lnTo>
                <a:lnTo>
                  <a:pt x="2088233" y="73622"/>
                </a:lnTo>
                <a:lnTo>
                  <a:pt x="2108799" y="109829"/>
                </a:lnTo>
                <a:lnTo>
                  <a:pt x="2120578" y="150660"/>
                </a:lnTo>
                <a:lnTo>
                  <a:pt x="2122932" y="179832"/>
                </a:lnTo>
                <a:lnTo>
                  <a:pt x="2122932" y="899147"/>
                </a:lnTo>
                <a:lnTo>
                  <a:pt x="2117705" y="942366"/>
                </a:lnTo>
                <a:lnTo>
                  <a:pt x="2102858" y="981796"/>
                </a:lnTo>
                <a:lnTo>
                  <a:pt x="2079641" y="1016188"/>
                </a:lnTo>
                <a:lnTo>
                  <a:pt x="2049304" y="1044292"/>
                </a:lnTo>
                <a:lnTo>
                  <a:pt x="2013096" y="1064859"/>
                </a:lnTo>
                <a:lnTo>
                  <a:pt x="1972268" y="1076638"/>
                </a:lnTo>
                <a:lnTo>
                  <a:pt x="1943100" y="1078992"/>
                </a:lnTo>
                <a:lnTo>
                  <a:pt x="179832" y="1078992"/>
                </a:lnTo>
                <a:lnTo>
                  <a:pt x="136617" y="1073765"/>
                </a:lnTo>
                <a:lnTo>
                  <a:pt x="97190" y="1058918"/>
                </a:lnTo>
                <a:lnTo>
                  <a:pt x="62801" y="1035700"/>
                </a:lnTo>
                <a:lnTo>
                  <a:pt x="34698" y="1005361"/>
                </a:lnTo>
                <a:lnTo>
                  <a:pt x="14132" y="969151"/>
                </a:lnTo>
                <a:lnTo>
                  <a:pt x="2353" y="928319"/>
                </a:lnTo>
                <a:lnTo>
                  <a:pt x="0" y="899147"/>
                </a:lnTo>
                <a:lnTo>
                  <a:pt x="0" y="179832"/>
                </a:lnTo>
                <a:close/>
              </a:path>
            </a:pathLst>
          </a:custGeom>
          <a:ln w="28956">
            <a:solidFill>
              <a:srgbClr val="00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3">
            <a:extLst>
              <a:ext uri="{FF2B5EF4-FFF2-40B4-BE49-F238E27FC236}">
                <a16:creationId xmlns:a16="http://schemas.microsoft.com/office/drawing/2014/main" id="{B09DAB91-8B49-45FF-B18A-95B4DAE28402}"/>
              </a:ext>
            </a:extLst>
          </p:cNvPr>
          <p:cNvSpPr/>
          <p:nvPr/>
        </p:nvSpPr>
        <p:spPr>
          <a:xfrm>
            <a:off x="3393584" y="5657364"/>
            <a:ext cx="2232660" cy="1077595"/>
          </a:xfrm>
          <a:custGeom>
            <a:avLst/>
            <a:gdLst/>
            <a:ahLst/>
            <a:cxnLst/>
            <a:rect l="l" t="t" r="r" b="b"/>
            <a:pathLst>
              <a:path w="2232660" h="1077595">
                <a:moveTo>
                  <a:pt x="2053082" y="0"/>
                </a:moveTo>
                <a:lnTo>
                  <a:pt x="164862" y="595"/>
                </a:lnTo>
                <a:lnTo>
                  <a:pt x="122815" y="9158"/>
                </a:lnTo>
                <a:lnTo>
                  <a:pt x="84976" y="26913"/>
                </a:lnTo>
                <a:lnTo>
                  <a:pt x="52586" y="52613"/>
                </a:lnTo>
                <a:lnTo>
                  <a:pt x="26893" y="85008"/>
                </a:lnTo>
                <a:lnTo>
                  <a:pt x="9146" y="122851"/>
                </a:lnTo>
                <a:lnTo>
                  <a:pt x="593" y="164892"/>
                </a:lnTo>
                <a:lnTo>
                  <a:pt x="0" y="179578"/>
                </a:lnTo>
                <a:lnTo>
                  <a:pt x="596" y="912608"/>
                </a:lnTo>
                <a:lnTo>
                  <a:pt x="9158" y="954648"/>
                </a:lnTo>
                <a:lnTo>
                  <a:pt x="26913" y="992488"/>
                </a:lnTo>
                <a:lnTo>
                  <a:pt x="52611" y="1024879"/>
                </a:lnTo>
                <a:lnTo>
                  <a:pt x="85005" y="1050572"/>
                </a:lnTo>
                <a:lnTo>
                  <a:pt x="122848" y="1068320"/>
                </a:lnTo>
                <a:lnTo>
                  <a:pt x="164916" y="1076875"/>
                </a:lnTo>
                <a:lnTo>
                  <a:pt x="179578" y="1077468"/>
                </a:lnTo>
                <a:lnTo>
                  <a:pt x="2067800" y="1076872"/>
                </a:lnTo>
                <a:lnTo>
                  <a:pt x="2109843" y="1068310"/>
                </a:lnTo>
                <a:lnTo>
                  <a:pt x="2147681" y="1050555"/>
                </a:lnTo>
                <a:lnTo>
                  <a:pt x="2180070" y="1024856"/>
                </a:lnTo>
                <a:lnTo>
                  <a:pt x="2205763" y="992461"/>
                </a:lnTo>
                <a:lnTo>
                  <a:pt x="2223511" y="954617"/>
                </a:lnTo>
                <a:lnTo>
                  <a:pt x="2232065" y="912574"/>
                </a:lnTo>
                <a:lnTo>
                  <a:pt x="2232660" y="897877"/>
                </a:lnTo>
                <a:lnTo>
                  <a:pt x="2232062" y="164848"/>
                </a:lnTo>
                <a:lnTo>
                  <a:pt x="2223500" y="122810"/>
                </a:lnTo>
                <a:lnTo>
                  <a:pt x="2205744" y="84973"/>
                </a:lnTo>
                <a:lnTo>
                  <a:pt x="2180044" y="52583"/>
                </a:lnTo>
                <a:lnTo>
                  <a:pt x="2147647" y="26891"/>
                </a:lnTo>
                <a:lnTo>
                  <a:pt x="2109802" y="9144"/>
                </a:lnTo>
                <a:lnTo>
                  <a:pt x="2067723" y="591"/>
                </a:lnTo>
                <a:lnTo>
                  <a:pt x="20530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id="{236D1CDB-A05C-4D6E-B53F-B8A4A7F0B41D}"/>
              </a:ext>
            </a:extLst>
          </p:cNvPr>
          <p:cNvSpPr/>
          <p:nvPr/>
        </p:nvSpPr>
        <p:spPr>
          <a:xfrm>
            <a:off x="3393584" y="5657364"/>
            <a:ext cx="2232660" cy="1077595"/>
          </a:xfrm>
          <a:custGeom>
            <a:avLst/>
            <a:gdLst/>
            <a:ahLst/>
            <a:cxnLst/>
            <a:rect l="l" t="t" r="r" b="b"/>
            <a:pathLst>
              <a:path w="2232660" h="1077595">
                <a:moveTo>
                  <a:pt x="0" y="179578"/>
                </a:moveTo>
                <a:lnTo>
                  <a:pt x="5220" y="136418"/>
                </a:lnTo>
                <a:lnTo>
                  <a:pt x="20050" y="97042"/>
                </a:lnTo>
                <a:lnTo>
                  <a:pt x="43241" y="62697"/>
                </a:lnTo>
                <a:lnTo>
                  <a:pt x="73543" y="34634"/>
                </a:lnTo>
                <a:lnTo>
                  <a:pt x="109708" y="14100"/>
                </a:lnTo>
                <a:lnTo>
                  <a:pt x="150489" y="2344"/>
                </a:lnTo>
                <a:lnTo>
                  <a:pt x="2053082" y="0"/>
                </a:lnTo>
                <a:lnTo>
                  <a:pt x="2067811" y="595"/>
                </a:lnTo>
                <a:lnTo>
                  <a:pt x="2109849" y="9158"/>
                </a:lnTo>
                <a:lnTo>
                  <a:pt x="2147686" y="26913"/>
                </a:lnTo>
                <a:lnTo>
                  <a:pt x="2180076" y="52613"/>
                </a:lnTo>
                <a:lnTo>
                  <a:pt x="2205768" y="85008"/>
                </a:lnTo>
                <a:lnTo>
                  <a:pt x="2223515" y="122851"/>
                </a:lnTo>
                <a:lnTo>
                  <a:pt x="2232068" y="164892"/>
                </a:lnTo>
                <a:lnTo>
                  <a:pt x="2232660" y="897877"/>
                </a:lnTo>
                <a:lnTo>
                  <a:pt x="2232064" y="912608"/>
                </a:lnTo>
                <a:lnTo>
                  <a:pt x="2223502" y="954648"/>
                </a:lnTo>
                <a:lnTo>
                  <a:pt x="2205748" y="992488"/>
                </a:lnTo>
                <a:lnTo>
                  <a:pt x="2180050" y="1024879"/>
                </a:lnTo>
                <a:lnTo>
                  <a:pt x="2147656" y="1050572"/>
                </a:lnTo>
                <a:lnTo>
                  <a:pt x="2109816" y="1068320"/>
                </a:lnTo>
                <a:lnTo>
                  <a:pt x="2067777" y="1076875"/>
                </a:lnTo>
                <a:lnTo>
                  <a:pt x="179578" y="1077468"/>
                </a:lnTo>
                <a:lnTo>
                  <a:pt x="164848" y="1076872"/>
                </a:lnTo>
                <a:lnTo>
                  <a:pt x="122812" y="1068310"/>
                </a:lnTo>
                <a:lnTo>
                  <a:pt x="84976" y="1050555"/>
                </a:lnTo>
                <a:lnTo>
                  <a:pt x="52587" y="1024856"/>
                </a:lnTo>
                <a:lnTo>
                  <a:pt x="26894" y="992461"/>
                </a:lnTo>
                <a:lnTo>
                  <a:pt x="9147" y="954617"/>
                </a:lnTo>
                <a:lnTo>
                  <a:pt x="592" y="912574"/>
                </a:lnTo>
                <a:lnTo>
                  <a:pt x="0" y="179578"/>
                </a:lnTo>
                <a:close/>
              </a:path>
            </a:pathLst>
          </a:custGeom>
          <a:ln w="28956">
            <a:solidFill>
              <a:srgbClr val="00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5">
            <a:extLst>
              <a:ext uri="{FF2B5EF4-FFF2-40B4-BE49-F238E27FC236}">
                <a16:creationId xmlns:a16="http://schemas.microsoft.com/office/drawing/2014/main" id="{E396FECA-9420-4C97-85F3-3F8AC3C11521}"/>
              </a:ext>
            </a:extLst>
          </p:cNvPr>
          <p:cNvSpPr txBox="1"/>
          <p:nvPr/>
        </p:nvSpPr>
        <p:spPr>
          <a:xfrm>
            <a:off x="3536765" y="5782327"/>
            <a:ext cx="1942464" cy="9258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2000" b="1" spc="5" dirty="0">
                <a:latin typeface="Arial"/>
                <a:cs typeface="Arial"/>
              </a:rPr>
              <a:t>SaniPipe</a:t>
            </a:r>
            <a:endParaRPr sz="2000" dirty="0">
              <a:latin typeface="Arial"/>
              <a:cs typeface="Arial"/>
            </a:endParaRPr>
          </a:p>
          <a:p>
            <a:pPr marL="12700" marR="5080" algn="ctr">
              <a:spcBef>
                <a:spcPts val="545"/>
              </a:spcBef>
            </a:pPr>
            <a:r>
              <a:rPr lang="hu-HU" b="1" dirty="0">
                <a:solidFill>
                  <a:srgbClr val="009999"/>
                </a:solidFill>
                <a:latin typeface="Arial Black"/>
                <a:cs typeface="Arial Black"/>
              </a:rPr>
              <a:t>ELÉGTELEN</a:t>
            </a:r>
            <a:br>
              <a:rPr lang="de-DE" b="1" dirty="0">
                <a:solidFill>
                  <a:srgbClr val="009999"/>
                </a:solidFill>
                <a:latin typeface="Arial Black"/>
                <a:cs typeface="Arial Black"/>
              </a:rPr>
            </a:br>
            <a:r>
              <a:rPr lang="de-DE" b="1" dirty="0">
                <a:solidFill>
                  <a:srgbClr val="009999"/>
                </a:solidFill>
                <a:latin typeface="Arial Black"/>
                <a:cs typeface="Arial Black"/>
              </a:rPr>
              <a:t>6.0</a:t>
            </a:r>
            <a:endParaRPr sz="1800" dirty="0">
              <a:latin typeface="Arial Black"/>
              <a:cs typeface="Arial Black"/>
            </a:endParaRPr>
          </a:p>
        </p:txBody>
      </p:sp>
      <p:sp>
        <p:nvSpPr>
          <p:cNvPr id="33" name="object 26">
            <a:extLst>
              <a:ext uri="{FF2B5EF4-FFF2-40B4-BE49-F238E27FC236}">
                <a16:creationId xmlns:a16="http://schemas.microsoft.com/office/drawing/2014/main" id="{40B26650-B572-411F-8A53-9B9CE41A3D27}"/>
              </a:ext>
            </a:extLst>
          </p:cNvPr>
          <p:cNvSpPr/>
          <p:nvPr/>
        </p:nvSpPr>
        <p:spPr>
          <a:xfrm>
            <a:off x="3393584" y="4313821"/>
            <a:ext cx="2232660" cy="1077595"/>
          </a:xfrm>
          <a:custGeom>
            <a:avLst/>
            <a:gdLst/>
            <a:ahLst/>
            <a:cxnLst/>
            <a:rect l="l" t="t" r="r" b="b"/>
            <a:pathLst>
              <a:path w="2232659" h="1077595">
                <a:moveTo>
                  <a:pt x="2053082" y="0"/>
                </a:moveTo>
                <a:lnTo>
                  <a:pt x="164862" y="595"/>
                </a:lnTo>
                <a:lnTo>
                  <a:pt x="122815" y="9158"/>
                </a:lnTo>
                <a:lnTo>
                  <a:pt x="84976" y="26913"/>
                </a:lnTo>
                <a:lnTo>
                  <a:pt x="52586" y="52613"/>
                </a:lnTo>
                <a:lnTo>
                  <a:pt x="26893" y="85008"/>
                </a:lnTo>
                <a:lnTo>
                  <a:pt x="9146" y="122851"/>
                </a:lnTo>
                <a:lnTo>
                  <a:pt x="593" y="164892"/>
                </a:lnTo>
                <a:lnTo>
                  <a:pt x="0" y="179578"/>
                </a:lnTo>
                <a:lnTo>
                  <a:pt x="596" y="912608"/>
                </a:lnTo>
                <a:lnTo>
                  <a:pt x="9158" y="954648"/>
                </a:lnTo>
                <a:lnTo>
                  <a:pt x="26913" y="992488"/>
                </a:lnTo>
                <a:lnTo>
                  <a:pt x="52611" y="1024879"/>
                </a:lnTo>
                <a:lnTo>
                  <a:pt x="85005" y="1050572"/>
                </a:lnTo>
                <a:lnTo>
                  <a:pt x="122848" y="1068320"/>
                </a:lnTo>
                <a:lnTo>
                  <a:pt x="164916" y="1076875"/>
                </a:lnTo>
                <a:lnTo>
                  <a:pt x="179578" y="1077468"/>
                </a:lnTo>
                <a:lnTo>
                  <a:pt x="2067800" y="1076872"/>
                </a:lnTo>
                <a:lnTo>
                  <a:pt x="2109843" y="1068310"/>
                </a:lnTo>
                <a:lnTo>
                  <a:pt x="2147681" y="1050555"/>
                </a:lnTo>
                <a:lnTo>
                  <a:pt x="2180070" y="1024856"/>
                </a:lnTo>
                <a:lnTo>
                  <a:pt x="2205763" y="992461"/>
                </a:lnTo>
                <a:lnTo>
                  <a:pt x="2223511" y="954617"/>
                </a:lnTo>
                <a:lnTo>
                  <a:pt x="2232065" y="912574"/>
                </a:lnTo>
                <a:lnTo>
                  <a:pt x="2232660" y="897877"/>
                </a:lnTo>
                <a:lnTo>
                  <a:pt x="2232062" y="164848"/>
                </a:lnTo>
                <a:lnTo>
                  <a:pt x="2223500" y="122810"/>
                </a:lnTo>
                <a:lnTo>
                  <a:pt x="2205744" y="84973"/>
                </a:lnTo>
                <a:lnTo>
                  <a:pt x="2180044" y="52583"/>
                </a:lnTo>
                <a:lnTo>
                  <a:pt x="2147647" y="26891"/>
                </a:lnTo>
                <a:lnTo>
                  <a:pt x="2109802" y="9144"/>
                </a:lnTo>
                <a:lnTo>
                  <a:pt x="2067723" y="591"/>
                </a:lnTo>
                <a:lnTo>
                  <a:pt x="20530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7">
            <a:extLst>
              <a:ext uri="{FF2B5EF4-FFF2-40B4-BE49-F238E27FC236}">
                <a16:creationId xmlns:a16="http://schemas.microsoft.com/office/drawing/2014/main" id="{9A5A0E1E-3E90-4614-9013-0EAC70470FC3}"/>
              </a:ext>
            </a:extLst>
          </p:cNvPr>
          <p:cNvSpPr/>
          <p:nvPr/>
        </p:nvSpPr>
        <p:spPr>
          <a:xfrm>
            <a:off x="3393584" y="4313821"/>
            <a:ext cx="2232660" cy="1077595"/>
          </a:xfrm>
          <a:custGeom>
            <a:avLst/>
            <a:gdLst/>
            <a:ahLst/>
            <a:cxnLst/>
            <a:rect l="l" t="t" r="r" b="b"/>
            <a:pathLst>
              <a:path w="2232659" h="1077595">
                <a:moveTo>
                  <a:pt x="0" y="179578"/>
                </a:moveTo>
                <a:lnTo>
                  <a:pt x="5220" y="136418"/>
                </a:lnTo>
                <a:lnTo>
                  <a:pt x="20050" y="97042"/>
                </a:lnTo>
                <a:lnTo>
                  <a:pt x="43241" y="62697"/>
                </a:lnTo>
                <a:lnTo>
                  <a:pt x="73543" y="34634"/>
                </a:lnTo>
                <a:lnTo>
                  <a:pt x="109708" y="14100"/>
                </a:lnTo>
                <a:lnTo>
                  <a:pt x="150489" y="2344"/>
                </a:lnTo>
                <a:lnTo>
                  <a:pt x="2053082" y="0"/>
                </a:lnTo>
                <a:lnTo>
                  <a:pt x="2067811" y="595"/>
                </a:lnTo>
                <a:lnTo>
                  <a:pt x="2109849" y="9158"/>
                </a:lnTo>
                <a:lnTo>
                  <a:pt x="2147686" y="26913"/>
                </a:lnTo>
                <a:lnTo>
                  <a:pt x="2180076" y="52613"/>
                </a:lnTo>
                <a:lnTo>
                  <a:pt x="2205768" y="85008"/>
                </a:lnTo>
                <a:lnTo>
                  <a:pt x="2223515" y="122851"/>
                </a:lnTo>
                <a:lnTo>
                  <a:pt x="2232068" y="164892"/>
                </a:lnTo>
                <a:lnTo>
                  <a:pt x="2232660" y="897877"/>
                </a:lnTo>
                <a:lnTo>
                  <a:pt x="2232064" y="912608"/>
                </a:lnTo>
                <a:lnTo>
                  <a:pt x="2223502" y="954648"/>
                </a:lnTo>
                <a:lnTo>
                  <a:pt x="2205748" y="992488"/>
                </a:lnTo>
                <a:lnTo>
                  <a:pt x="2180050" y="1024879"/>
                </a:lnTo>
                <a:lnTo>
                  <a:pt x="2147656" y="1050572"/>
                </a:lnTo>
                <a:lnTo>
                  <a:pt x="2109816" y="1068320"/>
                </a:lnTo>
                <a:lnTo>
                  <a:pt x="2067777" y="1076875"/>
                </a:lnTo>
                <a:lnTo>
                  <a:pt x="179578" y="1077468"/>
                </a:lnTo>
                <a:lnTo>
                  <a:pt x="164848" y="1076872"/>
                </a:lnTo>
                <a:lnTo>
                  <a:pt x="122812" y="1068310"/>
                </a:lnTo>
                <a:lnTo>
                  <a:pt x="84976" y="1050555"/>
                </a:lnTo>
                <a:lnTo>
                  <a:pt x="52587" y="1024856"/>
                </a:lnTo>
                <a:lnTo>
                  <a:pt x="26894" y="992461"/>
                </a:lnTo>
                <a:lnTo>
                  <a:pt x="9147" y="954617"/>
                </a:lnTo>
                <a:lnTo>
                  <a:pt x="592" y="912574"/>
                </a:lnTo>
                <a:lnTo>
                  <a:pt x="0" y="179578"/>
                </a:lnTo>
                <a:close/>
              </a:path>
            </a:pathLst>
          </a:custGeom>
          <a:ln w="28956">
            <a:solidFill>
              <a:srgbClr val="00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28">
            <a:extLst>
              <a:ext uri="{FF2B5EF4-FFF2-40B4-BE49-F238E27FC236}">
                <a16:creationId xmlns:a16="http://schemas.microsoft.com/office/drawing/2014/main" id="{ADC583E9-54EA-4835-8B36-45365A3720AB}"/>
              </a:ext>
            </a:extLst>
          </p:cNvPr>
          <p:cNvSpPr txBox="1"/>
          <p:nvPr/>
        </p:nvSpPr>
        <p:spPr>
          <a:xfrm>
            <a:off x="3393584" y="4465522"/>
            <a:ext cx="2232660" cy="6488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2000" b="1" spc="-10" dirty="0">
                <a:latin typeface="Arial"/>
                <a:cs typeface="Arial"/>
              </a:rPr>
              <a:t>Esders HPS Liner</a:t>
            </a:r>
            <a:endParaRPr sz="2000" dirty="0">
              <a:latin typeface="Arial"/>
              <a:cs typeface="Arial"/>
            </a:endParaRPr>
          </a:p>
          <a:p>
            <a:pPr marL="12700" marR="5080" algn="ctr">
              <a:spcBef>
                <a:spcPts val="545"/>
              </a:spcBef>
            </a:pPr>
            <a:r>
              <a:rPr lang="hu-HU" sz="1800" b="1" dirty="0">
                <a:solidFill>
                  <a:srgbClr val="009999"/>
                </a:solidFill>
                <a:latin typeface="Arial Black"/>
                <a:cs typeface="Arial Black"/>
              </a:rPr>
              <a:t>ELÉGSÉGES</a:t>
            </a:r>
            <a:r>
              <a:rPr lang="de-DE" sz="1800" b="1" dirty="0">
                <a:solidFill>
                  <a:srgbClr val="009999"/>
                </a:solidFill>
                <a:latin typeface="Arial Black"/>
                <a:cs typeface="Arial Black"/>
              </a:rPr>
              <a:t> 5.3</a:t>
            </a:r>
            <a:endParaRPr sz="1800" dirty="0">
              <a:latin typeface="Arial Black"/>
              <a:cs typeface="Arial Black"/>
            </a:endParaRPr>
          </a:p>
        </p:txBody>
      </p:sp>
      <p:sp>
        <p:nvSpPr>
          <p:cNvPr id="36" name="object 16">
            <a:extLst>
              <a:ext uri="{FF2B5EF4-FFF2-40B4-BE49-F238E27FC236}">
                <a16:creationId xmlns:a16="http://schemas.microsoft.com/office/drawing/2014/main" id="{4CEE6F6E-60F0-4EEF-BBB2-6D40B68AE3D4}"/>
              </a:ext>
            </a:extLst>
          </p:cNvPr>
          <p:cNvSpPr txBox="1"/>
          <p:nvPr/>
        </p:nvSpPr>
        <p:spPr>
          <a:xfrm>
            <a:off x="4213659" y="3142447"/>
            <a:ext cx="3115170" cy="6488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2000" b="1" spc="5" dirty="0" err="1">
                <a:latin typeface="Arial"/>
                <a:cs typeface="Arial"/>
              </a:rPr>
              <a:t>Starline Struc</a:t>
            </a:r>
            <a:r>
              <a:rPr lang="de-DE" sz="2000" b="1" spc="5" dirty="0">
                <a:latin typeface="Arial"/>
                <a:cs typeface="Arial"/>
              </a:rPr>
              <a:t>.-S</a:t>
            </a:r>
            <a:endParaRPr sz="2000" dirty="0">
              <a:latin typeface="Arial"/>
              <a:cs typeface="Arial"/>
            </a:endParaRPr>
          </a:p>
          <a:p>
            <a:pPr marL="550545" marR="542290" algn="ctr">
              <a:spcBef>
                <a:spcPts val="545"/>
              </a:spcBef>
            </a:pPr>
            <a:r>
              <a:rPr lang="hu-HU" sz="1800" b="1" dirty="0">
                <a:solidFill>
                  <a:srgbClr val="009999"/>
                </a:solidFill>
                <a:latin typeface="Arial Black"/>
                <a:cs typeface="Arial Black"/>
              </a:rPr>
              <a:t>MEGFELELŐ</a:t>
            </a:r>
            <a:r>
              <a:rPr lang="de-DE" sz="1800" b="1" dirty="0">
                <a:solidFill>
                  <a:srgbClr val="009999"/>
                </a:solidFill>
                <a:latin typeface="Arial Black"/>
                <a:cs typeface="Arial Black"/>
              </a:rPr>
              <a:t> 2.6</a:t>
            </a:r>
            <a:endParaRPr sz="18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690651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2"/>
          <p:cNvSpPr txBox="1">
            <a:spLocks noChangeArrowheads="1"/>
          </p:cNvSpPr>
          <p:nvPr/>
        </p:nvSpPr>
        <p:spPr bwMode="auto">
          <a:xfrm>
            <a:off x="395536" y="980728"/>
            <a:ext cx="8641208" cy="561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1938" indent="-261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Aft>
                <a:spcPts val="1200"/>
              </a:spcAft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hu-HU" sz="2800" dirty="0"/>
              <a:t>A teszteredmények nagy minőségi különbségeket mutatnak</a:t>
            </a:r>
          </a:p>
          <a:p>
            <a:pPr marL="457200" indent="-457200">
              <a:spcAft>
                <a:spcPts val="1200"/>
              </a:spcAft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hu-HU" sz="2800" dirty="0"/>
              <a:t>A rehabilitációs feladat több mint egyszerű </a:t>
            </a:r>
            <a:r>
              <a:rPr lang="hu-HU" sz="2800" dirty="0" err="1"/>
              <a:t>újrabélelés</a:t>
            </a:r>
            <a:endParaRPr lang="hu-HU" sz="2800" dirty="0"/>
          </a:p>
          <a:p>
            <a:pPr marL="457200" indent="-457200">
              <a:spcAft>
                <a:spcPts val="1200"/>
              </a:spcAft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hu-HU" sz="2800" dirty="0"/>
              <a:t>Tömörség: a csatlakozások voltak a fő gyenge pontok</a:t>
            </a:r>
          </a:p>
          <a:p>
            <a:pPr marL="457200" indent="-457200">
              <a:spcAft>
                <a:spcPts val="1200"/>
              </a:spcAft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hu-HU" sz="2800" dirty="0"/>
              <a:t>A nem megfelelő béléscső kivitelezés vezetett az összeomláshoz.</a:t>
            </a:r>
          </a:p>
          <a:p>
            <a:pPr marL="457200" indent="-457200">
              <a:spcAft>
                <a:spcPts val="1200"/>
              </a:spcAft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hu-HU" sz="2800" dirty="0"/>
              <a:t>A régi cső állapotának további romlása többnyire befolyásolhatatlan</a:t>
            </a:r>
            <a:endParaRPr lang="de-DE" sz="2800" dirty="0"/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250825" y="115888"/>
            <a:ext cx="94138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de-DE" sz="2800" b="1" dirty="0">
                <a:solidFill>
                  <a:schemeClr val="hlink"/>
                </a:solidFill>
                <a:sym typeface="Wingdings" panose="05000000000000000000" pitchFamily="2" charset="2"/>
              </a:rPr>
              <a:t>Következtetés</a:t>
            </a:r>
            <a:endParaRPr lang="de-DE" altLang="de-DE" sz="2800" b="1" dirty="0">
              <a:solidFill>
                <a:schemeClr val="hlink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664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2"/>
          <p:cNvSpPr txBox="1">
            <a:spLocks noChangeArrowheads="1"/>
          </p:cNvSpPr>
          <p:nvPr/>
        </p:nvSpPr>
        <p:spPr bwMode="auto">
          <a:xfrm>
            <a:off x="395536" y="980728"/>
            <a:ext cx="8641208" cy="561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1938" indent="-261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ts val="300"/>
              </a:spcBef>
              <a:spcAft>
                <a:spcPts val="1200"/>
              </a:spcAft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DE" sz="2800" dirty="0"/>
              <a:t>30°-</a:t>
            </a:r>
            <a:r>
              <a:rPr lang="de-DE" sz="2800" dirty="0" err="1"/>
              <a:t>os</a:t>
            </a:r>
            <a:r>
              <a:rPr lang="de-DE" sz="2800" dirty="0"/>
              <a:t> </a:t>
            </a:r>
            <a:r>
              <a:rPr lang="hu-HU" sz="2800" dirty="0"/>
              <a:t>ívekig</a:t>
            </a:r>
            <a:r>
              <a:rPr lang="de-DE" sz="2800" dirty="0"/>
              <a:t> </a:t>
            </a:r>
            <a:r>
              <a:rPr lang="de-DE" sz="2800" dirty="0" err="1"/>
              <a:t>újra</a:t>
            </a:r>
            <a:r>
              <a:rPr lang="de-DE" sz="2800" dirty="0"/>
              <a:t> </a:t>
            </a:r>
            <a:r>
              <a:rPr lang="de-DE" sz="2800" dirty="0" err="1"/>
              <a:t>lehet</a:t>
            </a:r>
            <a:r>
              <a:rPr lang="de-DE" sz="2800" dirty="0"/>
              <a:t> </a:t>
            </a:r>
            <a:r>
              <a:rPr lang="de-DE" sz="2800" dirty="0" err="1"/>
              <a:t>bélelni</a:t>
            </a:r>
            <a:r>
              <a:rPr lang="de-DE" sz="2800" dirty="0"/>
              <a:t>.</a:t>
            </a:r>
            <a:endParaRPr lang="hu-HU" sz="2800" dirty="0"/>
          </a:p>
          <a:p>
            <a:pPr marL="457200" indent="-457200">
              <a:spcBef>
                <a:spcPts val="300"/>
              </a:spcBef>
              <a:spcAft>
                <a:spcPts val="1200"/>
              </a:spcAft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DE" sz="2800" dirty="0" err="1"/>
              <a:t>Az</a:t>
            </a:r>
            <a:r>
              <a:rPr lang="de-DE" sz="2800" dirty="0"/>
              <a:t> </a:t>
            </a:r>
            <a:r>
              <a:rPr lang="de-DE" sz="2800" dirty="0" err="1"/>
              <a:t>újrabélelés</a:t>
            </a:r>
            <a:r>
              <a:rPr lang="de-DE" sz="2800" dirty="0"/>
              <a:t> </a:t>
            </a:r>
            <a:r>
              <a:rPr lang="de-DE" sz="2800" dirty="0" err="1"/>
              <a:t>után</a:t>
            </a:r>
            <a:r>
              <a:rPr lang="de-DE" sz="2800" dirty="0"/>
              <a:t> </a:t>
            </a:r>
            <a:r>
              <a:rPr lang="de-DE" sz="2800" dirty="0" err="1"/>
              <a:t>garantált</a:t>
            </a:r>
            <a:r>
              <a:rPr lang="de-DE" sz="2800" dirty="0"/>
              <a:t> </a:t>
            </a:r>
            <a:r>
              <a:rPr lang="de-DE" sz="2800" dirty="0" err="1"/>
              <a:t>üzembiztonság</a:t>
            </a:r>
            <a:endParaRPr lang="hu-HU" sz="2800" dirty="0"/>
          </a:p>
          <a:p>
            <a:pPr marL="457200" indent="-457200">
              <a:spcBef>
                <a:spcPts val="300"/>
              </a:spcBef>
              <a:spcAft>
                <a:spcPts val="1200"/>
              </a:spcAft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DE" sz="2800" dirty="0" err="1"/>
              <a:t>Teljesítményveszteség</a:t>
            </a:r>
            <a:r>
              <a:rPr lang="de-DE" sz="2800" dirty="0"/>
              <a:t> és </a:t>
            </a:r>
            <a:r>
              <a:rPr lang="de-DE" sz="2800" dirty="0" err="1"/>
              <a:t>egyes</a:t>
            </a:r>
            <a:r>
              <a:rPr lang="de-DE" sz="2800" dirty="0"/>
              <a:t> </a:t>
            </a:r>
            <a:r>
              <a:rPr lang="de-DE" sz="2800" dirty="0" err="1"/>
              <a:t>esetekben</a:t>
            </a:r>
            <a:r>
              <a:rPr lang="de-DE" sz="2800" dirty="0"/>
              <a:t> a </a:t>
            </a:r>
            <a:r>
              <a:rPr lang="de-DE" sz="2800" dirty="0" err="1"/>
              <a:t>keresztmetszet</a:t>
            </a:r>
            <a:r>
              <a:rPr lang="de-DE" sz="2800" dirty="0"/>
              <a:t> </a:t>
            </a:r>
            <a:r>
              <a:rPr lang="de-DE" sz="2800" dirty="0" err="1"/>
              <a:t>jelentős</a:t>
            </a:r>
            <a:r>
              <a:rPr lang="de-DE" sz="2800" dirty="0"/>
              <a:t> </a:t>
            </a:r>
            <a:r>
              <a:rPr lang="de-DE" sz="2800" dirty="0" err="1"/>
              <a:t>csökkenése</a:t>
            </a:r>
            <a:r>
              <a:rPr lang="de-DE" sz="2800" dirty="0"/>
              <a:t> </a:t>
            </a:r>
            <a:r>
              <a:rPr lang="de-DE" sz="2800" dirty="0" err="1"/>
              <a:t>az</a:t>
            </a:r>
            <a:r>
              <a:rPr lang="de-DE" sz="2800" dirty="0"/>
              <a:t> </a:t>
            </a:r>
            <a:r>
              <a:rPr lang="de-DE" sz="2800" dirty="0" err="1"/>
              <a:t>újrabélelés</a:t>
            </a:r>
            <a:r>
              <a:rPr lang="de-DE" sz="2800" dirty="0"/>
              <a:t> </a:t>
            </a:r>
            <a:r>
              <a:rPr lang="de-DE" sz="2800" dirty="0" err="1"/>
              <a:t>után</a:t>
            </a:r>
            <a:endParaRPr lang="hu-HU" sz="2800" dirty="0"/>
          </a:p>
          <a:p>
            <a:pPr marL="457200" indent="-457200">
              <a:spcBef>
                <a:spcPts val="300"/>
              </a:spcBef>
              <a:spcAft>
                <a:spcPts val="1200"/>
              </a:spcAft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DE" sz="2800" dirty="0" err="1"/>
              <a:t>Minőségbiztosítás</a:t>
            </a:r>
            <a:r>
              <a:rPr lang="de-DE" sz="2800" dirty="0"/>
              <a:t> </a:t>
            </a:r>
            <a:r>
              <a:rPr lang="de-DE" sz="2800" dirty="0" err="1"/>
              <a:t>jelentős</a:t>
            </a:r>
            <a:r>
              <a:rPr lang="de-DE" sz="2800" dirty="0"/>
              <a:t> </a:t>
            </a:r>
            <a:r>
              <a:rPr lang="de-DE" sz="2800" dirty="0" err="1"/>
              <a:t>különbségekkel</a:t>
            </a:r>
            <a:endParaRPr lang="hu-HU" sz="2800" dirty="0"/>
          </a:p>
          <a:p>
            <a:pPr marL="457200" indent="-457200">
              <a:spcBef>
                <a:spcPts val="300"/>
              </a:spcBef>
              <a:spcAft>
                <a:spcPts val="1200"/>
              </a:spcAft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DE" sz="2800" dirty="0" err="1"/>
              <a:t>Lásd</a:t>
            </a:r>
            <a:r>
              <a:rPr lang="de-DE" sz="2800" dirty="0"/>
              <a:t> a </a:t>
            </a:r>
            <a:r>
              <a:rPr lang="de-DE" sz="2800" dirty="0" err="1"/>
              <a:t>részletes</a:t>
            </a:r>
            <a:r>
              <a:rPr lang="de-DE" sz="2800" dirty="0"/>
              <a:t> </a:t>
            </a:r>
            <a:r>
              <a:rPr lang="de-DE" sz="2800" dirty="0" err="1"/>
              <a:t>eredményeket</a:t>
            </a:r>
            <a:r>
              <a:rPr lang="de-DE" sz="2800" dirty="0"/>
              <a:t> a </a:t>
            </a:r>
            <a:r>
              <a:rPr lang="de-DE" sz="2800" dirty="0">
                <a:hlinkClick r:id="rId3"/>
              </a:rPr>
              <a:t>www.ikt.institute </a:t>
            </a:r>
            <a:r>
              <a:rPr lang="de-DE" sz="2800" dirty="0" err="1"/>
              <a:t>oldalon</a:t>
            </a:r>
            <a:r>
              <a:rPr lang="de-DE" sz="2800" dirty="0"/>
              <a:t>.</a:t>
            </a:r>
            <a:endParaRPr lang="de-DE" sz="2800" dirty="0">
              <a:cs typeface="Arial" panose="020B0604020202020204" pitchFamily="34" charset="0"/>
            </a:endParaRP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250825" y="115888"/>
            <a:ext cx="94138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800" b="1" dirty="0" err="1">
                <a:solidFill>
                  <a:schemeClr val="hlink"/>
                </a:solidFill>
                <a:sym typeface="Wingdings" panose="05000000000000000000" pitchFamily="2" charset="2"/>
              </a:rPr>
              <a:t>Conclusions</a:t>
            </a:r>
            <a:endParaRPr lang="de-DE" altLang="de-DE" sz="2800" b="1" dirty="0">
              <a:solidFill>
                <a:schemeClr val="hlink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1747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3" name="Text Box 3"/>
          <p:cNvSpPr txBox="1">
            <a:spLocks noChangeArrowheads="1"/>
          </p:cNvSpPr>
          <p:nvPr/>
        </p:nvSpPr>
        <p:spPr bwMode="auto">
          <a:xfrm>
            <a:off x="418830" y="1053645"/>
            <a:ext cx="7785702" cy="234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11" tIns="35656" rIns="71311" bIns="35656">
            <a:spAutoFit/>
          </a:bodyPr>
          <a:lstStyle>
            <a:lvl1pPr defTabSz="7731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31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31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31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31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3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3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3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3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altLang="de-DE" sz="1846" b="1" dirty="0">
                <a:solidFill>
                  <a:prstClr val="black"/>
                </a:solidFill>
              </a:rPr>
              <a:t>Elérhetőségek:</a:t>
            </a:r>
            <a:endParaRPr lang="de-DE" altLang="de-DE" sz="1846" b="1" dirty="0">
              <a:solidFill>
                <a:prstClr val="black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altLang="de-DE" sz="1846" dirty="0">
                <a:solidFill>
                  <a:prstClr val="black"/>
                </a:solidFill>
              </a:rPr>
              <a:t>				</a:t>
            </a:r>
            <a:br>
              <a:rPr lang="de-DE" altLang="de-DE" sz="1846" dirty="0">
                <a:solidFill>
                  <a:prstClr val="black"/>
                </a:solidFill>
              </a:rPr>
            </a:br>
            <a:r>
              <a:rPr lang="de-DE" altLang="de-DE" sz="1846" dirty="0">
                <a:solidFill>
                  <a:prstClr val="black"/>
                </a:solidFill>
              </a:rPr>
              <a:t>	Roland W. Waniek</a:t>
            </a:r>
            <a:endParaRPr lang="de-DE" altLang="de-DE" sz="1846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altLang="de-DE" sz="1846" dirty="0">
                <a:solidFill>
                  <a:prstClr val="black"/>
                </a:solidFill>
              </a:rPr>
              <a:t>	IKT - Institute for Underground Infrastructure</a:t>
            </a:r>
            <a:br>
              <a:rPr lang="de-DE" altLang="de-DE" sz="1846" dirty="0">
                <a:solidFill>
                  <a:prstClr val="black"/>
                </a:solidFill>
              </a:rPr>
            </a:br>
            <a:r>
              <a:rPr lang="de-DE" altLang="de-DE" sz="1846" dirty="0">
                <a:solidFill>
                  <a:prstClr val="black"/>
                </a:solidFill>
              </a:rPr>
              <a:t>	Phone: +49 209 17806-0</a:t>
            </a:r>
            <a:br>
              <a:rPr lang="de-DE" altLang="de-DE" sz="1846" dirty="0">
                <a:solidFill>
                  <a:prstClr val="black"/>
                </a:solidFill>
              </a:rPr>
            </a:br>
            <a:r>
              <a:rPr lang="de-DE" altLang="de-DE" sz="1846" dirty="0">
                <a:solidFill>
                  <a:prstClr val="black"/>
                </a:solidFill>
              </a:rPr>
              <a:t>	Email: </a:t>
            </a:r>
            <a:r>
              <a:rPr lang="de-DE" altLang="de-DE" sz="1846" dirty="0" err="1">
                <a:solidFill>
                  <a:prstClr val="black"/>
                </a:solidFill>
                <a:hlinkClick r:id="rId3"/>
              </a:rPr>
              <a:t>waniek@ikt.institute</a:t>
            </a:r>
            <a:r>
              <a:rPr lang="de-DE" altLang="de-DE" sz="1846" dirty="0">
                <a:solidFill>
                  <a:prstClr val="black"/>
                </a:solidFill>
              </a:rPr>
              <a:t> </a:t>
            </a:r>
            <a:br>
              <a:rPr lang="de-DE" altLang="de-DE" sz="1846" dirty="0">
                <a:solidFill>
                  <a:prstClr val="black"/>
                </a:solidFill>
              </a:rPr>
            </a:br>
            <a:r>
              <a:rPr lang="de-DE" altLang="de-DE" sz="1846" dirty="0">
                <a:solidFill>
                  <a:prstClr val="black"/>
                </a:solidFill>
              </a:rPr>
              <a:t>	</a:t>
            </a:r>
            <a:r>
              <a:rPr lang="de-DE" altLang="de-DE" sz="1846" dirty="0">
                <a:solidFill>
                  <a:prstClr val="black"/>
                </a:solidFill>
                <a:hlinkClick r:id="rId4"/>
              </a:rPr>
              <a:t>www.ikt.institute</a:t>
            </a:r>
            <a:r>
              <a:rPr lang="de-DE" altLang="de-DE" sz="1846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04804" name="Rectangle 4"/>
          <p:cNvSpPr>
            <a:spLocks noChangeArrowheads="1"/>
          </p:cNvSpPr>
          <p:nvPr/>
        </p:nvSpPr>
        <p:spPr bwMode="auto">
          <a:xfrm>
            <a:off x="583224" y="370744"/>
            <a:ext cx="691368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altLang="de-DE" sz="2585" b="1" dirty="0">
              <a:solidFill>
                <a:srgbClr val="0563C1"/>
              </a:solidFill>
            </a:endParaRPr>
          </a:p>
        </p:txBody>
      </p:sp>
      <p:pic>
        <p:nvPicPr>
          <p:cNvPr id="8" name="Picture 2" descr="EinzigWahreFotoIKT">
            <a:extLst>
              <a:ext uri="{FF2B5EF4-FFF2-40B4-BE49-F238E27FC236}">
                <a16:creationId xmlns:a16="http://schemas.microsoft.com/office/drawing/2014/main" id="{D11BC13D-30F2-4B03-8563-F5D825B78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lum bright="58000" contrast="-64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880002"/>
            <a:ext cx="9144000" cy="2984830"/>
          </a:xfrm>
          <a:prstGeom prst="rect">
            <a:avLst/>
          </a:prstGeom>
          <a:blipFill dpi="0" rotWithShape="1">
            <a:blip r:embed="rId7">
              <a:alphaModFix amt="8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667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7A898911-F84B-442F-AE7D-87B79F373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00" y="140400"/>
            <a:ext cx="74898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de-DE" sz="2800" b="1" dirty="0">
                <a:solidFill>
                  <a:schemeClr val="hlink"/>
                </a:solidFill>
                <a:sym typeface="Wingdings" panose="05000000000000000000" pitchFamily="2" charset="2"/>
              </a:rPr>
              <a:t>Az összehasonlító vizsgálat oka</a:t>
            </a:r>
            <a:endParaRPr lang="de-DE" altLang="de-DE" sz="2800" b="1" dirty="0">
              <a:solidFill>
                <a:schemeClr val="hlink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8106ADC-CB26-4423-9FA6-E02B2FD00A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8" r="12480" b="22704"/>
          <a:stretch/>
        </p:blipFill>
        <p:spPr>
          <a:xfrm>
            <a:off x="310324" y="4628901"/>
            <a:ext cx="4110790" cy="146439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6060A07-222C-4142-80E7-00429D0A60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4" y="1244525"/>
            <a:ext cx="4111942" cy="307676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C17A8C1-53C4-4FDA-B8AD-DA45CCFDD2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9"/>
          <a:stretch/>
        </p:blipFill>
        <p:spPr>
          <a:xfrm>
            <a:off x="4743480" y="1244525"/>
            <a:ext cx="4111943" cy="307676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5116845-3CDC-4BAF-9032-4E55E42115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3480" y="4628901"/>
            <a:ext cx="4111944" cy="146439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C178B04-B451-4D94-931F-D539B04FA051}"/>
              </a:ext>
            </a:extLst>
          </p:cNvPr>
          <p:cNvSpPr txBox="1"/>
          <p:nvPr/>
        </p:nvSpPr>
        <p:spPr>
          <a:xfrm>
            <a:off x="288000" y="6093296"/>
            <a:ext cx="18512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000" dirty="0">
                <a:solidFill>
                  <a:prstClr val="black"/>
                </a:solidFill>
                <a:latin typeface="Arial" panose="020B0604020202020204"/>
              </a:rPr>
              <a:t>Hamburg Wasser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4DE8AFC-C6AD-4867-A445-D51B5574B856}"/>
              </a:ext>
            </a:extLst>
          </p:cNvPr>
          <p:cNvSpPr txBox="1"/>
          <p:nvPr/>
        </p:nvSpPr>
        <p:spPr>
          <a:xfrm>
            <a:off x="287999" y="4300677"/>
            <a:ext cx="18512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000" dirty="0">
                <a:solidFill>
                  <a:prstClr val="black"/>
                </a:solidFill>
                <a:latin typeface="Arial" panose="020B0604020202020204"/>
              </a:rPr>
              <a:t>Hamburg Wasser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CDB7F53-623F-498E-9811-E3AF5A40C090}"/>
              </a:ext>
            </a:extLst>
          </p:cNvPr>
          <p:cNvSpPr txBox="1"/>
          <p:nvPr/>
        </p:nvSpPr>
        <p:spPr>
          <a:xfrm>
            <a:off x="4743480" y="4321293"/>
            <a:ext cx="2132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0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de-DE" sz="1000" dirty="0" err="1">
                <a:solidFill>
                  <a:prstClr val="black"/>
                </a:solidFill>
                <a:latin typeface="Arial" panose="020B0604020202020204"/>
              </a:rPr>
              <a:t>hanseWasser</a:t>
            </a:r>
            <a:r>
              <a:rPr lang="de-DE" sz="1000" dirty="0">
                <a:solidFill>
                  <a:prstClr val="black"/>
                </a:solidFill>
                <a:latin typeface="Arial" panose="020B0604020202020204"/>
              </a:rPr>
              <a:t> Bremen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44E417A-0356-4201-859F-864BA7CACD3C}"/>
              </a:ext>
            </a:extLst>
          </p:cNvPr>
          <p:cNvSpPr txBox="1"/>
          <p:nvPr/>
        </p:nvSpPr>
        <p:spPr>
          <a:xfrm>
            <a:off x="4743480" y="6093296"/>
            <a:ext cx="18512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000" dirty="0">
                <a:solidFill>
                  <a:prstClr val="black"/>
                </a:solidFill>
                <a:latin typeface="Arial" panose="020B0604020202020204"/>
              </a:rPr>
              <a:t>Sorge, 2007</a:t>
            </a:r>
          </a:p>
        </p:txBody>
      </p:sp>
    </p:spTree>
    <p:extLst>
      <p:ext uri="{BB962C8B-B14F-4D97-AF65-F5344CB8AC3E}">
        <p14:creationId xmlns:p14="http://schemas.microsoft.com/office/powerpoint/2010/main" val="202587943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E434371E-6BAA-4451-BF54-5F75B845E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00" y="140400"/>
            <a:ext cx="74898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800" b="1" dirty="0">
                <a:solidFill>
                  <a:schemeClr val="hlink"/>
                </a:solidFill>
                <a:sym typeface="Wingdings" panose="05000000000000000000" pitchFamily="2" charset="2"/>
              </a:rPr>
              <a:t>Test Setup</a:t>
            </a:r>
            <a:endParaRPr lang="de-DE" altLang="de-DE" sz="2800" b="1" dirty="0">
              <a:solidFill>
                <a:schemeClr val="hlink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ADD9DB7-8786-4441-A925-96C50DD3B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44" y="750888"/>
            <a:ext cx="8070112" cy="605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252F93F-6954-4D49-B515-0178A3BDCE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50" b="25850"/>
          <a:stretch/>
        </p:blipFill>
        <p:spPr>
          <a:xfrm>
            <a:off x="1691679" y="764704"/>
            <a:ext cx="5498442" cy="5952896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781E9E2C-A723-43C3-88B7-E195265AF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00" y="140400"/>
            <a:ext cx="74898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de-DE" sz="2800" b="1" dirty="0">
                <a:solidFill>
                  <a:schemeClr val="hlink"/>
                </a:solidFill>
                <a:sym typeface="Wingdings" panose="05000000000000000000" pitchFamily="2" charset="2"/>
              </a:rPr>
              <a:t>Teszt Beállítása</a:t>
            </a:r>
            <a:endParaRPr lang="de-DE" altLang="de-DE" sz="2800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600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CF5FAEF-A0AB-4C9D-BB96-E31890384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429" y="4925625"/>
            <a:ext cx="2407770" cy="180378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A731956-6007-48B3-84A2-55ABBC131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151" y="2633730"/>
            <a:ext cx="2407770" cy="198233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B694C75-BE8A-4240-8D38-696DD74CE1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84" r="10553"/>
          <a:stretch/>
        </p:blipFill>
        <p:spPr>
          <a:xfrm>
            <a:off x="5937980" y="4496077"/>
            <a:ext cx="2965209" cy="183514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6F24CDC-3D5B-441A-A736-4A9C95BA74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289"/>
          <a:stretch/>
        </p:blipFill>
        <p:spPr>
          <a:xfrm>
            <a:off x="3335151" y="800636"/>
            <a:ext cx="2407770" cy="16922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25D464D-15F5-4C94-982C-488436EAAC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74" t="25272" r="21986"/>
          <a:stretch/>
        </p:blipFill>
        <p:spPr>
          <a:xfrm>
            <a:off x="238599" y="4437112"/>
            <a:ext cx="2580947" cy="195307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41D1043-556C-4AAA-BFAD-F259BC728D7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135" r="13396" b="8245"/>
          <a:stretch/>
        </p:blipFill>
        <p:spPr>
          <a:xfrm>
            <a:off x="6324415" y="1075556"/>
            <a:ext cx="2580946" cy="235344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61A1BB4-F061-4C74-9F0B-781B1ABA9C5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750"/>
          <a:stretch/>
        </p:blipFill>
        <p:spPr>
          <a:xfrm>
            <a:off x="238599" y="1075556"/>
            <a:ext cx="2580947" cy="2353444"/>
          </a:xfrm>
          <a:prstGeom prst="rect">
            <a:avLst/>
          </a:prstGeom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001C36B7-D376-4715-88DB-153902FB0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00" y="140400"/>
            <a:ext cx="74898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de-DE" sz="2800" b="1" dirty="0">
                <a:solidFill>
                  <a:schemeClr val="hlink"/>
                </a:solidFill>
                <a:sym typeface="Wingdings" panose="05000000000000000000" pitchFamily="2" charset="2"/>
              </a:rPr>
              <a:t>Elvégzett vizsgálat</a:t>
            </a:r>
            <a:endParaRPr lang="de-DE" altLang="de-DE" sz="2800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08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3921908C-BE2C-404B-9DAE-969BBB605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00" y="140400"/>
            <a:ext cx="74898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de-DE" sz="2800" b="1" dirty="0">
                <a:solidFill>
                  <a:schemeClr val="hlink"/>
                </a:solidFill>
                <a:sym typeface="Wingdings" panose="05000000000000000000" pitchFamily="2" charset="2"/>
              </a:rPr>
              <a:t>Teszt Beállítása</a:t>
            </a:r>
            <a:endParaRPr lang="de-DE" altLang="de-DE" sz="2800" b="1" dirty="0">
              <a:solidFill>
                <a:schemeClr val="hlink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5140F3-F3DD-48BB-B1E6-7BA3152C02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47" b="5054"/>
          <a:stretch/>
        </p:blipFill>
        <p:spPr>
          <a:xfrm>
            <a:off x="2000250" y="812944"/>
            <a:ext cx="514350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00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D12C410F-93F9-45E7-805A-7CFB30EC4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00" y="140400"/>
            <a:ext cx="74898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de-DE" sz="2800" b="1" dirty="0">
                <a:solidFill>
                  <a:schemeClr val="hlink"/>
                </a:solidFill>
                <a:sym typeface="Wingdings" panose="05000000000000000000" pitchFamily="2" charset="2"/>
              </a:rPr>
              <a:t>Teszt Beállítása</a:t>
            </a:r>
            <a:endParaRPr lang="de-DE" altLang="de-DE" sz="2800" b="1" dirty="0">
              <a:solidFill>
                <a:schemeClr val="hlink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2664"/>
            <a:ext cx="9144000" cy="423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73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EC2B06ED-FEA9-46A7-B92C-B7C9F11907B5}"/>
              </a:ext>
            </a:extLst>
          </p:cNvPr>
          <p:cNvGrpSpPr/>
          <p:nvPr/>
        </p:nvGrpSpPr>
        <p:grpSpPr>
          <a:xfrm>
            <a:off x="51491" y="2047613"/>
            <a:ext cx="9092509" cy="2271848"/>
            <a:chOff x="63374" y="1322560"/>
            <a:chExt cx="12109144" cy="3202392"/>
          </a:xfrm>
        </p:grpSpPr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7BA3F350-0963-4A59-BFEC-171B13C3C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374" y="1322560"/>
              <a:ext cx="12109144" cy="3202392"/>
            </a:xfrm>
            <a:prstGeom prst="rect">
              <a:avLst/>
            </a:prstGeom>
          </p:spPr>
        </p:pic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37664A6A-6A9F-4DF4-8EB3-155A82F3E745}"/>
                </a:ext>
              </a:extLst>
            </p:cNvPr>
            <p:cNvSpPr/>
            <p:nvPr/>
          </p:nvSpPr>
          <p:spPr>
            <a:xfrm>
              <a:off x="4872681" y="3757025"/>
              <a:ext cx="2446638" cy="4030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DE" sz="146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934B0480-60C4-4535-AFEC-92059B070600}"/>
                </a:ext>
              </a:extLst>
            </p:cNvPr>
            <p:cNvSpPr/>
            <p:nvPr/>
          </p:nvSpPr>
          <p:spPr>
            <a:xfrm rot="892484">
              <a:off x="2441454" y="2518276"/>
              <a:ext cx="2893078" cy="665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DE" sz="146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2C0FD522-AC3C-426F-BB0B-A200F68DD3E2}"/>
                </a:ext>
              </a:extLst>
            </p:cNvPr>
            <p:cNvSpPr/>
            <p:nvPr/>
          </p:nvSpPr>
          <p:spPr>
            <a:xfrm>
              <a:off x="126748" y="2135847"/>
              <a:ext cx="2893078" cy="665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DE" sz="146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8BF6799E-8FF8-4E48-83FF-F80DE588F64C}"/>
                </a:ext>
              </a:extLst>
            </p:cNvPr>
            <p:cNvSpPr/>
            <p:nvPr/>
          </p:nvSpPr>
          <p:spPr>
            <a:xfrm>
              <a:off x="2280096" y="3023257"/>
              <a:ext cx="148281" cy="268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DE" sz="146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C7C2FB7C-7ED8-4EB6-8972-864DFCD5C590}"/>
                </a:ext>
              </a:extLst>
            </p:cNvPr>
            <p:cNvSpPr/>
            <p:nvPr/>
          </p:nvSpPr>
          <p:spPr>
            <a:xfrm>
              <a:off x="118510" y="3011924"/>
              <a:ext cx="148281" cy="268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DE" sz="146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41D05278-8F05-4D53-9E50-EECE42ED83F8}"/>
                </a:ext>
              </a:extLst>
            </p:cNvPr>
            <p:cNvSpPr/>
            <p:nvPr/>
          </p:nvSpPr>
          <p:spPr>
            <a:xfrm>
              <a:off x="9202777" y="2126266"/>
              <a:ext cx="2893078" cy="665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DE" sz="146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E89DA888-3B62-482A-B8A0-8EDA7B6A7A4C}"/>
                </a:ext>
              </a:extLst>
            </p:cNvPr>
            <p:cNvSpPr/>
            <p:nvPr/>
          </p:nvSpPr>
          <p:spPr>
            <a:xfrm rot="20719791">
              <a:off x="6872506" y="2499855"/>
              <a:ext cx="2893078" cy="665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DE" sz="146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87A74B84-E5B3-4E38-91C2-33A1F6AAB674}"/>
                </a:ext>
              </a:extLst>
            </p:cNvPr>
            <p:cNvSpPr/>
            <p:nvPr/>
          </p:nvSpPr>
          <p:spPr>
            <a:xfrm>
              <a:off x="6835439" y="3255953"/>
              <a:ext cx="148281" cy="268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DE" sz="146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FC8308EE-FD70-4462-A3D0-B2303C1456CA}"/>
                </a:ext>
              </a:extLst>
            </p:cNvPr>
            <p:cNvSpPr/>
            <p:nvPr/>
          </p:nvSpPr>
          <p:spPr>
            <a:xfrm>
              <a:off x="9728510" y="3023257"/>
              <a:ext cx="148281" cy="268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DE" sz="146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170B4608-EF72-4AE7-861C-6D74409DCF1F}"/>
                </a:ext>
              </a:extLst>
            </p:cNvPr>
            <p:cNvSpPr/>
            <p:nvPr/>
          </p:nvSpPr>
          <p:spPr>
            <a:xfrm>
              <a:off x="10899770" y="3021359"/>
              <a:ext cx="1196085" cy="268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DE" sz="146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2" name="Textfeld 51">
            <a:extLst>
              <a:ext uri="{FF2B5EF4-FFF2-40B4-BE49-F238E27FC236}">
                <a16:creationId xmlns:a16="http://schemas.microsoft.com/office/drawing/2014/main" id="{65298F70-6EE6-4335-BA2E-262A5929BFF5}"/>
              </a:ext>
            </a:extLst>
          </p:cNvPr>
          <p:cNvSpPr txBox="1"/>
          <p:nvPr/>
        </p:nvSpPr>
        <p:spPr>
          <a:xfrm>
            <a:off x="3660561" y="4783662"/>
            <a:ext cx="1053492" cy="76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463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Csatlakozás</a:t>
            </a:r>
            <a:r>
              <a:rPr lang="de-DE" sz="1463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 a </a:t>
            </a:r>
            <a:r>
              <a:rPr lang="de-DE" sz="1463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régi</a:t>
            </a:r>
            <a:r>
              <a:rPr lang="de-DE" sz="1463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de-DE" sz="1463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csőhöz</a:t>
            </a:r>
            <a:endParaRPr lang="de-DE" sz="1463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BED6642B-E8CC-471D-ACF0-4D955A7007B4}"/>
              </a:ext>
            </a:extLst>
          </p:cNvPr>
          <p:cNvSpPr txBox="1"/>
          <p:nvPr/>
        </p:nvSpPr>
        <p:spPr>
          <a:xfrm>
            <a:off x="3420535" y="4448206"/>
            <a:ext cx="316112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463" dirty="0">
                <a:solidFill>
                  <a:srgbClr val="FF0000"/>
                </a:solidFill>
                <a:latin typeface="Calibri" panose="020F0502020204030204"/>
              </a:rPr>
              <a:t>Ív</a:t>
            </a:r>
            <a:endParaRPr lang="de-DE" sz="1463" dirty="0">
              <a:solidFill>
                <a:srgbClr val="FF0000"/>
              </a:solidFill>
              <a:latin typeface="Calibri" panose="020F0502020204030204"/>
            </a:endParaRPr>
          </a:p>
        </p:txBody>
      </p:sp>
      <p:cxnSp>
        <p:nvCxnSpPr>
          <p:cNvPr id="54" name="Gerade Verbindung mit Pfeil 53">
            <a:extLst>
              <a:ext uri="{FF2B5EF4-FFF2-40B4-BE49-F238E27FC236}">
                <a16:creationId xmlns:a16="http://schemas.microsoft.com/office/drawing/2014/main" id="{3FD3893C-12D4-4FD6-BDF1-7F727375FD62}"/>
              </a:ext>
            </a:extLst>
          </p:cNvPr>
          <p:cNvCxnSpPr>
            <a:cxnSpLocks/>
          </p:cNvCxnSpPr>
          <p:nvPr/>
        </p:nvCxnSpPr>
        <p:spPr>
          <a:xfrm flipV="1">
            <a:off x="1749737" y="3293128"/>
            <a:ext cx="0" cy="11188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>
            <a:extLst>
              <a:ext uri="{FF2B5EF4-FFF2-40B4-BE49-F238E27FC236}">
                <a16:creationId xmlns:a16="http://schemas.microsoft.com/office/drawing/2014/main" id="{34DCFA1A-67AA-47E2-9FF6-5D32E76F3C92}"/>
              </a:ext>
            </a:extLst>
          </p:cNvPr>
          <p:cNvCxnSpPr>
            <a:cxnSpLocks/>
          </p:cNvCxnSpPr>
          <p:nvPr/>
        </p:nvCxnSpPr>
        <p:spPr>
          <a:xfrm flipV="1">
            <a:off x="1177727" y="3252779"/>
            <a:ext cx="0" cy="110136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id="{5F947B79-0F94-4F39-9AD4-859C1FEB0453}"/>
              </a:ext>
            </a:extLst>
          </p:cNvPr>
          <p:cNvCxnSpPr>
            <a:cxnSpLocks/>
          </p:cNvCxnSpPr>
          <p:nvPr/>
        </p:nvCxnSpPr>
        <p:spPr>
          <a:xfrm flipV="1">
            <a:off x="4513868" y="3919112"/>
            <a:ext cx="6801" cy="74461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mit Pfeil 56">
            <a:extLst>
              <a:ext uri="{FF2B5EF4-FFF2-40B4-BE49-F238E27FC236}">
                <a16:creationId xmlns:a16="http://schemas.microsoft.com/office/drawing/2014/main" id="{60081461-92AA-4E98-A375-E8A3997378B0}"/>
              </a:ext>
            </a:extLst>
          </p:cNvPr>
          <p:cNvCxnSpPr>
            <a:cxnSpLocks/>
          </p:cNvCxnSpPr>
          <p:nvPr/>
        </p:nvCxnSpPr>
        <p:spPr>
          <a:xfrm flipV="1">
            <a:off x="4094887" y="4101075"/>
            <a:ext cx="0" cy="567922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81D87827-2D86-4EBD-9D1F-FF890CDBD74E}"/>
              </a:ext>
            </a:extLst>
          </p:cNvPr>
          <p:cNvCxnSpPr>
            <a:cxnSpLocks/>
          </p:cNvCxnSpPr>
          <p:nvPr/>
        </p:nvCxnSpPr>
        <p:spPr>
          <a:xfrm flipV="1">
            <a:off x="3850266" y="3843114"/>
            <a:ext cx="0" cy="5366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58">
            <a:extLst>
              <a:ext uri="{FF2B5EF4-FFF2-40B4-BE49-F238E27FC236}">
                <a16:creationId xmlns:a16="http://schemas.microsoft.com/office/drawing/2014/main" id="{9F1C0A45-86F2-4492-AF2E-9F815AAB6F48}"/>
              </a:ext>
            </a:extLst>
          </p:cNvPr>
          <p:cNvSpPr txBox="1"/>
          <p:nvPr/>
        </p:nvSpPr>
        <p:spPr>
          <a:xfrm>
            <a:off x="4596966" y="4787772"/>
            <a:ext cx="1053491" cy="76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463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Csatlakozás</a:t>
            </a:r>
            <a:r>
              <a:rPr lang="de-DE" sz="1463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 a </a:t>
            </a:r>
            <a:r>
              <a:rPr lang="de-DE" sz="1463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régi</a:t>
            </a:r>
            <a:r>
              <a:rPr lang="de-DE" sz="1463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de-DE" sz="1463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csőhöz</a:t>
            </a:r>
            <a:endParaRPr lang="de-DE" sz="1463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4E044E10-9443-434A-A899-16343302D3E1}"/>
              </a:ext>
            </a:extLst>
          </p:cNvPr>
          <p:cNvCxnSpPr>
            <a:cxnSpLocks/>
          </p:cNvCxnSpPr>
          <p:nvPr/>
        </p:nvCxnSpPr>
        <p:spPr>
          <a:xfrm flipV="1">
            <a:off x="5075465" y="4101075"/>
            <a:ext cx="0" cy="567922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feld 60">
            <a:extLst>
              <a:ext uri="{FF2B5EF4-FFF2-40B4-BE49-F238E27FC236}">
                <a16:creationId xmlns:a16="http://schemas.microsoft.com/office/drawing/2014/main" id="{13011498-4AEB-46E8-BAB0-023F52EF1D9F}"/>
              </a:ext>
            </a:extLst>
          </p:cNvPr>
          <p:cNvSpPr txBox="1"/>
          <p:nvPr/>
        </p:nvSpPr>
        <p:spPr>
          <a:xfrm>
            <a:off x="5074359" y="4484524"/>
            <a:ext cx="316112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463" dirty="0">
                <a:solidFill>
                  <a:srgbClr val="FF0000"/>
                </a:solidFill>
                <a:latin typeface="Calibri" panose="020F0502020204030204"/>
              </a:rPr>
              <a:t>Ív</a:t>
            </a:r>
            <a:endParaRPr lang="de-DE" sz="1463" dirty="0">
              <a:solidFill>
                <a:srgbClr val="FF0000"/>
              </a:solidFill>
              <a:latin typeface="Calibri" panose="020F0502020204030204"/>
            </a:endParaRPr>
          </a:p>
        </p:txBody>
      </p:sp>
      <p:cxnSp>
        <p:nvCxnSpPr>
          <p:cNvPr id="62" name="Gerade Verbindung mit Pfeil 61">
            <a:extLst>
              <a:ext uri="{FF2B5EF4-FFF2-40B4-BE49-F238E27FC236}">
                <a16:creationId xmlns:a16="http://schemas.microsoft.com/office/drawing/2014/main" id="{5C29D6B2-30E0-4EBE-BDD7-5ED5658E5C6C}"/>
              </a:ext>
            </a:extLst>
          </p:cNvPr>
          <p:cNvCxnSpPr>
            <a:cxnSpLocks/>
          </p:cNvCxnSpPr>
          <p:nvPr/>
        </p:nvCxnSpPr>
        <p:spPr>
          <a:xfrm flipV="1">
            <a:off x="5293549" y="3875295"/>
            <a:ext cx="0" cy="5366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feld 62">
            <a:extLst>
              <a:ext uri="{FF2B5EF4-FFF2-40B4-BE49-F238E27FC236}">
                <a16:creationId xmlns:a16="http://schemas.microsoft.com/office/drawing/2014/main" id="{B2B126CC-AB6B-4A28-8034-F62F9EA8B7BF}"/>
              </a:ext>
            </a:extLst>
          </p:cNvPr>
          <p:cNvSpPr txBox="1"/>
          <p:nvPr/>
        </p:nvSpPr>
        <p:spPr>
          <a:xfrm>
            <a:off x="1498321" y="4454783"/>
            <a:ext cx="316112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463" dirty="0">
                <a:solidFill>
                  <a:srgbClr val="FF0000"/>
                </a:solidFill>
                <a:latin typeface="Calibri" panose="020F0502020204030204"/>
              </a:rPr>
              <a:t>Ív</a:t>
            </a:r>
            <a:endParaRPr lang="de-DE" sz="1463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62ADB41-0A25-4E97-B8FA-570BE1F24EFD}"/>
              </a:ext>
            </a:extLst>
          </p:cNvPr>
          <p:cNvSpPr txBox="1"/>
          <p:nvPr/>
        </p:nvSpPr>
        <p:spPr>
          <a:xfrm>
            <a:off x="6900168" y="4506263"/>
            <a:ext cx="316112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463" dirty="0">
                <a:solidFill>
                  <a:srgbClr val="FF0000"/>
                </a:solidFill>
                <a:latin typeface="Calibri" panose="020F0502020204030204"/>
              </a:rPr>
              <a:t>Ív</a:t>
            </a:r>
            <a:endParaRPr lang="de-DE" sz="1463" dirty="0">
              <a:solidFill>
                <a:srgbClr val="FF0000"/>
              </a:solidFill>
              <a:latin typeface="Calibri" panose="020F0502020204030204"/>
            </a:endParaRPr>
          </a:p>
        </p:txBody>
      </p:sp>
      <p:cxnSp>
        <p:nvCxnSpPr>
          <p:cNvPr id="65" name="Gerade Verbindung mit Pfeil 64">
            <a:extLst>
              <a:ext uri="{FF2B5EF4-FFF2-40B4-BE49-F238E27FC236}">
                <a16:creationId xmlns:a16="http://schemas.microsoft.com/office/drawing/2014/main" id="{2216D5D1-B6CC-48BF-9F30-D8C0B95F5536}"/>
              </a:ext>
            </a:extLst>
          </p:cNvPr>
          <p:cNvCxnSpPr>
            <a:cxnSpLocks/>
          </p:cNvCxnSpPr>
          <p:nvPr/>
        </p:nvCxnSpPr>
        <p:spPr>
          <a:xfrm flipV="1">
            <a:off x="7340430" y="3276377"/>
            <a:ext cx="0" cy="11188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feld 65">
            <a:extLst>
              <a:ext uri="{FF2B5EF4-FFF2-40B4-BE49-F238E27FC236}">
                <a16:creationId xmlns:a16="http://schemas.microsoft.com/office/drawing/2014/main" id="{CC622533-8635-475E-B6A1-51EAC1AD85F1}"/>
              </a:ext>
            </a:extLst>
          </p:cNvPr>
          <p:cNvSpPr txBox="1"/>
          <p:nvPr/>
        </p:nvSpPr>
        <p:spPr>
          <a:xfrm>
            <a:off x="481169" y="4335643"/>
            <a:ext cx="1169473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463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Csatlakozás</a:t>
            </a:r>
            <a:r>
              <a:rPr lang="de-DE" sz="1463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 a </a:t>
            </a:r>
            <a:r>
              <a:rPr lang="de-DE" sz="1463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régi</a:t>
            </a:r>
            <a:r>
              <a:rPr lang="de-DE" sz="1463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de-DE" sz="1463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csőhöz</a:t>
            </a:r>
            <a:endParaRPr lang="de-DE" sz="1463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2F397DCD-E76A-47BC-9C9E-27A3E2C035B8}"/>
              </a:ext>
            </a:extLst>
          </p:cNvPr>
          <p:cNvSpPr txBox="1"/>
          <p:nvPr/>
        </p:nvSpPr>
        <p:spPr>
          <a:xfrm>
            <a:off x="7269884" y="4760743"/>
            <a:ext cx="1053491" cy="76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463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Csatlakozás</a:t>
            </a:r>
            <a:r>
              <a:rPr lang="de-DE" sz="1463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 a </a:t>
            </a:r>
            <a:r>
              <a:rPr lang="de-DE" sz="1463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régi</a:t>
            </a:r>
            <a:r>
              <a:rPr lang="de-DE" sz="1463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de-DE" sz="1463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csőhöz</a:t>
            </a:r>
            <a:endParaRPr lang="de-DE" sz="1463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cxnSp>
        <p:nvCxnSpPr>
          <p:cNvPr id="68" name="Gerade Verbindung mit Pfeil 67">
            <a:extLst>
              <a:ext uri="{FF2B5EF4-FFF2-40B4-BE49-F238E27FC236}">
                <a16:creationId xmlns:a16="http://schemas.microsoft.com/office/drawing/2014/main" id="{AB8C2C43-9913-4450-B212-E2C5BF8FA176}"/>
              </a:ext>
            </a:extLst>
          </p:cNvPr>
          <p:cNvCxnSpPr>
            <a:cxnSpLocks/>
          </p:cNvCxnSpPr>
          <p:nvPr/>
        </p:nvCxnSpPr>
        <p:spPr>
          <a:xfrm flipV="1">
            <a:off x="7673904" y="3277312"/>
            <a:ext cx="0" cy="1386418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>
            <a:extLst>
              <a:ext uri="{FF2B5EF4-FFF2-40B4-BE49-F238E27FC236}">
                <a16:creationId xmlns:a16="http://schemas.microsoft.com/office/drawing/2014/main" id="{9EBE6BAE-E3CB-4F2B-AE50-C2FC55E4AC29}"/>
              </a:ext>
            </a:extLst>
          </p:cNvPr>
          <p:cNvCxnSpPr>
            <a:cxnSpLocks/>
          </p:cNvCxnSpPr>
          <p:nvPr/>
        </p:nvCxnSpPr>
        <p:spPr>
          <a:xfrm>
            <a:off x="7856440" y="2396197"/>
            <a:ext cx="1108048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feld 69">
            <a:extLst>
              <a:ext uri="{FF2B5EF4-FFF2-40B4-BE49-F238E27FC236}">
                <a16:creationId xmlns:a16="http://schemas.microsoft.com/office/drawing/2014/main" id="{914CAF4D-12CB-4CBE-8607-FF8F7EFDB8D4}"/>
              </a:ext>
            </a:extLst>
          </p:cNvPr>
          <p:cNvSpPr txBox="1"/>
          <p:nvPr/>
        </p:nvSpPr>
        <p:spPr>
          <a:xfrm>
            <a:off x="7124366" y="1649081"/>
            <a:ext cx="1840122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463" dirty="0">
                <a:solidFill>
                  <a:prstClr val="black"/>
                </a:solidFill>
                <a:latin typeface="Calibri" panose="020F0502020204030204"/>
              </a:rPr>
              <a:t>max. 3,70 m, </a:t>
            </a:r>
            <a:r>
              <a:rPr lang="de-DE" sz="1463" dirty="0" err="1">
                <a:solidFill>
                  <a:prstClr val="black"/>
                </a:solidFill>
                <a:latin typeface="Calibri" panose="020F0502020204030204"/>
              </a:rPr>
              <a:t>az</a:t>
            </a:r>
            <a:r>
              <a:rPr lang="de-DE" sz="146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hu-HU" sz="1463" dirty="0" err="1">
                <a:solidFill>
                  <a:prstClr val="black"/>
                </a:solidFill>
                <a:latin typeface="Calibri" panose="020F0502020204030204"/>
              </a:rPr>
              <a:t>ivtől</a:t>
            </a:r>
            <a:r>
              <a:rPr lang="de-DE" sz="146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de-DE" sz="1463" dirty="0" err="1">
                <a:solidFill>
                  <a:prstClr val="black"/>
                </a:solidFill>
                <a:latin typeface="Calibri" panose="020F0502020204030204"/>
              </a:rPr>
              <a:t>függően</a:t>
            </a:r>
            <a:endParaRPr lang="de-DE" sz="1463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71" name="Gerade Verbindung mit Pfeil 70">
            <a:extLst>
              <a:ext uri="{FF2B5EF4-FFF2-40B4-BE49-F238E27FC236}">
                <a16:creationId xmlns:a16="http://schemas.microsoft.com/office/drawing/2014/main" id="{E7434CAE-A1CD-4F43-AD65-8DD5648E7749}"/>
              </a:ext>
            </a:extLst>
          </p:cNvPr>
          <p:cNvCxnSpPr>
            <a:cxnSpLocks/>
          </p:cNvCxnSpPr>
          <p:nvPr/>
        </p:nvCxnSpPr>
        <p:spPr>
          <a:xfrm flipV="1">
            <a:off x="130827" y="3320885"/>
            <a:ext cx="787418" cy="6916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feld 71">
            <a:extLst>
              <a:ext uri="{FF2B5EF4-FFF2-40B4-BE49-F238E27FC236}">
                <a16:creationId xmlns:a16="http://schemas.microsoft.com/office/drawing/2014/main" id="{3F8E2DEF-E422-4551-BBAD-0631341CB26F}"/>
              </a:ext>
            </a:extLst>
          </p:cNvPr>
          <p:cNvSpPr txBox="1"/>
          <p:nvPr/>
        </p:nvSpPr>
        <p:spPr>
          <a:xfrm>
            <a:off x="43578" y="3357172"/>
            <a:ext cx="1002967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429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463" dirty="0" err="1">
                <a:solidFill>
                  <a:srgbClr val="00B050"/>
                </a:solidFill>
                <a:latin typeface="Calibri" panose="020F0502020204030204"/>
              </a:rPr>
              <a:t>Mintavétel</a:t>
            </a:r>
            <a:endParaRPr lang="de-DE" sz="1463" dirty="0">
              <a:solidFill>
                <a:srgbClr val="00B050"/>
              </a:solidFill>
              <a:latin typeface="Calibri" panose="020F0502020204030204"/>
            </a:endParaRPr>
          </a:p>
        </p:txBody>
      </p:sp>
      <p:cxnSp>
        <p:nvCxnSpPr>
          <p:cNvPr id="73" name="Gerade Verbindung mit Pfeil 72">
            <a:extLst>
              <a:ext uri="{FF2B5EF4-FFF2-40B4-BE49-F238E27FC236}">
                <a16:creationId xmlns:a16="http://schemas.microsoft.com/office/drawing/2014/main" id="{DD8B8DE4-8697-4D66-8BB0-C2C2476E57F5}"/>
              </a:ext>
            </a:extLst>
          </p:cNvPr>
          <p:cNvCxnSpPr>
            <a:cxnSpLocks/>
          </p:cNvCxnSpPr>
          <p:nvPr/>
        </p:nvCxnSpPr>
        <p:spPr>
          <a:xfrm flipV="1">
            <a:off x="130219" y="2387120"/>
            <a:ext cx="7618451" cy="19823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feld 73">
            <a:extLst>
              <a:ext uri="{FF2B5EF4-FFF2-40B4-BE49-F238E27FC236}">
                <a16:creationId xmlns:a16="http://schemas.microsoft.com/office/drawing/2014/main" id="{7536DE9F-09F1-460C-99D4-A9D726AEF3CC}"/>
              </a:ext>
            </a:extLst>
          </p:cNvPr>
          <p:cNvSpPr txBox="1"/>
          <p:nvPr/>
        </p:nvSpPr>
        <p:spPr>
          <a:xfrm>
            <a:off x="2448372" y="1981954"/>
            <a:ext cx="5254186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463" dirty="0" err="1">
                <a:solidFill>
                  <a:prstClr val="black"/>
                </a:solidFill>
                <a:latin typeface="Calibri" panose="020F0502020204030204"/>
              </a:rPr>
              <a:t>kb.</a:t>
            </a:r>
            <a:r>
              <a:rPr lang="de-DE" sz="1463" dirty="0">
                <a:solidFill>
                  <a:prstClr val="black"/>
                </a:solidFill>
                <a:latin typeface="Calibri" panose="020F0502020204030204"/>
              </a:rPr>
              <a:t> 20 m, </a:t>
            </a:r>
            <a:r>
              <a:rPr lang="de-DE" sz="1463" dirty="0" err="1">
                <a:solidFill>
                  <a:prstClr val="black"/>
                </a:solidFill>
                <a:latin typeface="Calibri" panose="020F0502020204030204"/>
              </a:rPr>
              <a:t>sérülési</a:t>
            </a:r>
            <a:r>
              <a:rPr lang="de-DE" sz="146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de-DE" sz="1463" dirty="0" err="1">
                <a:solidFill>
                  <a:prstClr val="black"/>
                </a:solidFill>
                <a:latin typeface="Calibri" panose="020F0502020204030204"/>
              </a:rPr>
              <a:t>mintákkal</a:t>
            </a:r>
            <a:endParaRPr lang="de-DE" sz="1463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B96CE972-6F74-491F-A247-6E096A51DD5B}"/>
              </a:ext>
            </a:extLst>
          </p:cNvPr>
          <p:cNvCxnSpPr>
            <a:cxnSpLocks/>
          </p:cNvCxnSpPr>
          <p:nvPr/>
        </p:nvCxnSpPr>
        <p:spPr>
          <a:xfrm>
            <a:off x="7796631" y="2378313"/>
            <a:ext cx="0" cy="53611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r Verbinder 75">
            <a:extLst>
              <a:ext uri="{FF2B5EF4-FFF2-40B4-BE49-F238E27FC236}">
                <a16:creationId xmlns:a16="http://schemas.microsoft.com/office/drawing/2014/main" id="{73EA94D7-3F27-4444-A737-F1B5F7B4E6CF}"/>
              </a:ext>
            </a:extLst>
          </p:cNvPr>
          <p:cNvCxnSpPr>
            <a:cxnSpLocks/>
          </p:cNvCxnSpPr>
          <p:nvPr/>
        </p:nvCxnSpPr>
        <p:spPr>
          <a:xfrm>
            <a:off x="9017185" y="2396197"/>
            <a:ext cx="0" cy="53611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r Verbinder 76">
            <a:extLst>
              <a:ext uri="{FF2B5EF4-FFF2-40B4-BE49-F238E27FC236}">
                <a16:creationId xmlns:a16="http://schemas.microsoft.com/office/drawing/2014/main" id="{212028A4-D60F-47B9-9600-EF6B74210868}"/>
              </a:ext>
            </a:extLst>
          </p:cNvPr>
          <p:cNvCxnSpPr>
            <a:cxnSpLocks/>
          </p:cNvCxnSpPr>
          <p:nvPr/>
        </p:nvCxnSpPr>
        <p:spPr>
          <a:xfrm>
            <a:off x="126815" y="2378313"/>
            <a:ext cx="0" cy="53611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6">
            <a:extLst>
              <a:ext uri="{FF2B5EF4-FFF2-40B4-BE49-F238E27FC236}">
                <a16:creationId xmlns:a16="http://schemas.microsoft.com/office/drawing/2014/main" id="{EEC4BE28-10D3-450C-B7CC-EC2440E60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00" y="140400"/>
            <a:ext cx="74898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800" b="1" dirty="0">
                <a:solidFill>
                  <a:schemeClr val="hlink"/>
                </a:solidFill>
                <a:sym typeface="Wingdings" panose="05000000000000000000" pitchFamily="2" charset="2"/>
              </a:rPr>
              <a:t>Test Setup</a:t>
            </a:r>
            <a:endParaRPr lang="de-DE" altLang="de-DE" sz="2800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211194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876</Words>
  <Application>Microsoft Office PowerPoint</Application>
  <PresentationFormat>Diavetítés a képernyőre (4:3 oldalarány)</PresentationFormat>
  <Paragraphs>257</Paragraphs>
  <Slides>24</Slides>
  <Notes>18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32" baseType="lpstr">
      <vt:lpstr>Arial</vt:lpstr>
      <vt:lpstr>Arial Black</vt:lpstr>
      <vt:lpstr>Calibri</vt:lpstr>
      <vt:lpstr>Courier New</vt:lpstr>
      <vt:lpstr>Symbol</vt:lpstr>
      <vt:lpstr>Times New Roman</vt:lpstr>
      <vt:lpstr>Wingdings</vt:lpstr>
      <vt:lpstr>Standarddesign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taktil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Andreas Winkelmann</dc:creator>
  <cp:keywords>, docId:C582701A730B0B0F93E07CDC1D7EB149</cp:keywords>
  <cp:lastModifiedBy>Agriapipe Mate</cp:lastModifiedBy>
  <cp:revision>749</cp:revision>
  <cp:lastPrinted>2023-03-22T14:19:42Z</cp:lastPrinted>
  <dcterms:created xsi:type="dcterms:W3CDTF">2009-04-15T15:22:13Z</dcterms:created>
  <dcterms:modified xsi:type="dcterms:W3CDTF">2024-01-22T14:41:42Z</dcterms:modified>
</cp:coreProperties>
</file>